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9" r:id="rId7"/>
    <p:sldId id="270" r:id="rId8"/>
    <p:sldId id="271" r:id="rId9"/>
    <p:sldId id="261" r:id="rId10"/>
    <p:sldId id="262" r:id="rId11"/>
    <p:sldId id="263" r:id="rId12"/>
    <p:sldId id="275" r:id="rId13"/>
    <p:sldId id="277" r:id="rId14"/>
    <p:sldId id="265" r:id="rId15"/>
    <p:sldId id="278" r:id="rId16"/>
    <p:sldId id="273" r:id="rId17"/>
    <p:sldId id="274" r:id="rId18"/>
    <p:sldId id="272" r:id="rId19"/>
    <p:sldId id="264" r:id="rId20"/>
    <p:sldId id="266" r:id="rId21"/>
    <p:sldId id="267" r:id="rId22"/>
    <p:sldId id="268"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40" d="100"/>
          <a:sy n="40" d="100"/>
        </p:scale>
        <p:origin x="-2172" y="-61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C8DD5AB-9CE2-433E-9F5D-300134F4F7D3}" type="datetimeFigureOut">
              <a:rPr lang="en-US" smtClean="0"/>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3548368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8DD5AB-9CE2-433E-9F5D-300134F4F7D3}" type="datetimeFigureOut">
              <a:rPr lang="en-US" smtClean="0"/>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371598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8DD5AB-9CE2-433E-9F5D-300134F4F7D3}" type="datetimeFigureOut">
              <a:rPr lang="en-US" smtClean="0"/>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1400932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8DD5AB-9CE2-433E-9F5D-300134F4F7D3}" type="datetimeFigureOut">
              <a:rPr lang="en-US" smtClean="0"/>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2075277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C8DD5AB-9CE2-433E-9F5D-300134F4F7D3}" type="datetimeFigureOut">
              <a:rPr lang="en-US" smtClean="0"/>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206793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C8DD5AB-9CE2-433E-9F5D-300134F4F7D3}" type="datetimeFigureOut">
              <a:rPr lang="en-US" smtClean="0"/>
              <a:t>10/24/2024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773575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C8DD5AB-9CE2-433E-9F5D-300134F4F7D3}" type="datetimeFigureOut">
              <a:rPr lang="en-US" smtClean="0"/>
              <a:t>10/24/2024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1595572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C8DD5AB-9CE2-433E-9F5D-300134F4F7D3}" type="datetimeFigureOut">
              <a:rPr lang="en-US" smtClean="0"/>
              <a:t>10/24/2024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303216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8DD5AB-9CE2-433E-9F5D-300134F4F7D3}" type="datetimeFigureOut">
              <a:rPr lang="en-US" smtClean="0"/>
              <a:t>10/24/2024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807392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8DD5AB-9CE2-433E-9F5D-300134F4F7D3}" type="datetimeFigureOut">
              <a:rPr lang="en-US" smtClean="0"/>
              <a:t>10/24/2024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3876876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8DD5AB-9CE2-433E-9F5D-300134F4F7D3}" type="datetimeFigureOut">
              <a:rPr lang="en-US" smtClean="0"/>
              <a:t>10/24/2024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B74D7A-5F34-4AB8-A163-4AFD548A6A07}" type="slidenum">
              <a:rPr lang="en-US" smtClean="0"/>
              <a:t>‹#›</a:t>
            </a:fld>
            <a:endParaRPr lang="en-US"/>
          </a:p>
        </p:txBody>
      </p:sp>
    </p:spTree>
    <p:extLst>
      <p:ext uri="{BB962C8B-B14F-4D97-AF65-F5344CB8AC3E}">
        <p14:creationId xmlns:p14="http://schemas.microsoft.com/office/powerpoint/2010/main" val="35726890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8DD5AB-9CE2-433E-9F5D-300134F4F7D3}" type="datetimeFigureOut">
              <a:rPr lang="en-US" smtClean="0"/>
              <a:t>10/24/2024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B74D7A-5F34-4AB8-A163-4AFD548A6A07}" type="slidenum">
              <a:rPr lang="en-US" smtClean="0"/>
              <a:t>‹#›</a:t>
            </a:fld>
            <a:endParaRPr lang="en-US"/>
          </a:p>
        </p:txBody>
      </p:sp>
    </p:spTree>
    <p:extLst>
      <p:ext uri="{BB962C8B-B14F-4D97-AF65-F5344CB8AC3E}">
        <p14:creationId xmlns:p14="http://schemas.microsoft.com/office/powerpoint/2010/main" val="14332837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468746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idx="1"/>
          </p:nvPr>
        </p:nvSpPr>
        <p:spPr/>
        <p:txBody>
          <a:bodyPr/>
          <a:lstStyle/>
          <a:p>
            <a:r>
              <a:rPr lang="en-US" dirty="0" smtClean="0"/>
              <a:t>Expanding the brand presence through </a:t>
            </a:r>
            <a:r>
              <a:rPr lang="en-US" dirty="0" err="1" smtClean="0"/>
              <a:t>tiktok</a:t>
            </a:r>
            <a:r>
              <a:rPr lang="en-US" dirty="0"/>
              <a:t> </a:t>
            </a:r>
            <a:r>
              <a:rPr lang="en-US" dirty="0" smtClean="0"/>
              <a:t>and </a:t>
            </a:r>
            <a:r>
              <a:rPr lang="en-US" dirty="0" err="1" smtClean="0"/>
              <a:t>pintrest</a:t>
            </a:r>
            <a:r>
              <a:rPr lang="en-US" dirty="0" smtClean="0"/>
              <a:t>-increasing followers on </a:t>
            </a:r>
            <a:r>
              <a:rPr lang="en-US" dirty="0" err="1" smtClean="0"/>
              <a:t>instragram</a:t>
            </a:r>
            <a:r>
              <a:rPr lang="en-US" dirty="0" smtClean="0"/>
              <a:t> and </a:t>
            </a:r>
            <a:r>
              <a:rPr lang="en-US" dirty="0" err="1" smtClean="0"/>
              <a:t>facebook</a:t>
            </a:r>
            <a:r>
              <a:rPr lang="en-US" dirty="0" smtClean="0"/>
              <a:t> by 10 % while one month..</a:t>
            </a:r>
          </a:p>
          <a:p>
            <a:r>
              <a:rPr lang="en-US" dirty="0"/>
              <a:t> </a:t>
            </a:r>
          </a:p>
          <a:p>
            <a:r>
              <a:rPr lang="en-US" dirty="0"/>
              <a:t>Objective: increase online reach to </a:t>
            </a:r>
            <a:r>
              <a:rPr lang="en-US" dirty="0" smtClean="0"/>
              <a:t>500 followers </a:t>
            </a:r>
            <a:r>
              <a:rPr lang="en-US" dirty="0"/>
              <a:t>and increase engagement by 20% within 3 weeks</a:t>
            </a:r>
          </a:p>
          <a:p>
            <a:endParaRPr lang="en-US" dirty="0"/>
          </a:p>
        </p:txBody>
      </p:sp>
    </p:spTree>
    <p:extLst>
      <p:ext uri="{BB962C8B-B14F-4D97-AF65-F5344CB8AC3E}">
        <p14:creationId xmlns:p14="http://schemas.microsoft.com/office/powerpoint/2010/main" val="3909532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strategy</a:t>
            </a:r>
            <a:endParaRPr lang="en-US" dirty="0"/>
          </a:p>
        </p:txBody>
      </p:sp>
      <p:sp>
        <p:nvSpPr>
          <p:cNvPr id="3" name="Content Placeholder 2"/>
          <p:cNvSpPr>
            <a:spLocks noGrp="1"/>
          </p:cNvSpPr>
          <p:nvPr>
            <p:ph idx="1"/>
          </p:nvPr>
        </p:nvSpPr>
        <p:spPr/>
        <p:txBody>
          <a:bodyPr>
            <a:normAutofit fontScale="55000" lnSpcReduction="20000"/>
          </a:bodyPr>
          <a:lstStyle/>
          <a:p>
            <a:r>
              <a:rPr lang="en-US" dirty="0" smtClean="0"/>
              <a:t>Social media channels: </a:t>
            </a:r>
            <a:r>
              <a:rPr lang="en-US" dirty="0" err="1" smtClean="0"/>
              <a:t>pintreset</a:t>
            </a:r>
            <a:r>
              <a:rPr lang="en-US" dirty="0" smtClean="0"/>
              <a:t>, </a:t>
            </a:r>
            <a:r>
              <a:rPr lang="en-US" dirty="0" err="1" smtClean="0"/>
              <a:t>tiktok</a:t>
            </a:r>
            <a:r>
              <a:rPr lang="en-US" dirty="0" smtClean="0"/>
              <a:t>, </a:t>
            </a:r>
            <a:r>
              <a:rPr lang="en-US" dirty="0" err="1" smtClean="0"/>
              <a:t>facebook,instagram</a:t>
            </a:r>
            <a:r>
              <a:rPr lang="en-US" dirty="0" smtClean="0"/>
              <a:t>.</a:t>
            </a:r>
          </a:p>
          <a:p>
            <a:r>
              <a:rPr lang="en-US" dirty="0" smtClean="0"/>
              <a:t>Content </a:t>
            </a:r>
            <a:r>
              <a:rPr lang="en-US" dirty="0" err="1" smtClean="0"/>
              <a:t>calneder,voicetone,postine</a:t>
            </a:r>
            <a:r>
              <a:rPr lang="en-US" dirty="0" smtClean="0"/>
              <a:t> time,</a:t>
            </a:r>
          </a:p>
          <a:p>
            <a:r>
              <a:rPr lang="en-US" dirty="0" smtClean="0"/>
              <a:t>Email marketing.</a:t>
            </a:r>
          </a:p>
          <a:p>
            <a:r>
              <a:rPr lang="en-US" dirty="0" smtClean="0"/>
              <a:t>Paid ads</a:t>
            </a:r>
          </a:p>
          <a:p>
            <a:r>
              <a:rPr lang="en-US" dirty="0" smtClean="0"/>
              <a:t>Articles, images, videos.</a:t>
            </a:r>
          </a:p>
          <a:p>
            <a:r>
              <a:rPr lang="en-US" dirty="0"/>
              <a:t>Using more online channels such as </a:t>
            </a:r>
            <a:r>
              <a:rPr lang="en-US" dirty="0" err="1"/>
              <a:t>tiktok</a:t>
            </a:r>
            <a:r>
              <a:rPr lang="en-US" dirty="0"/>
              <a:t>.</a:t>
            </a:r>
          </a:p>
          <a:p>
            <a:pPr lvl="0"/>
            <a:r>
              <a:rPr lang="en-US" dirty="0"/>
              <a:t>Increasing frequency of the posting .</a:t>
            </a:r>
          </a:p>
          <a:p>
            <a:pPr lvl="0"/>
            <a:r>
              <a:rPr lang="en-US" dirty="0"/>
              <a:t>Creating more videos.</a:t>
            </a:r>
          </a:p>
          <a:p>
            <a:pPr lvl="0"/>
            <a:r>
              <a:rPr lang="en-US" dirty="0"/>
              <a:t>Using offline channels such as banners and flyers.</a:t>
            </a:r>
          </a:p>
          <a:p>
            <a:pPr lvl="0"/>
            <a:r>
              <a:rPr lang="en-US" dirty="0"/>
              <a:t>Building strong brand recognition </a:t>
            </a:r>
            <a:r>
              <a:rPr lang="en-US" dirty="0" smtClean="0"/>
              <a:t>.</a:t>
            </a:r>
          </a:p>
          <a:p>
            <a:pPr lvl="0"/>
            <a:r>
              <a:rPr lang="en-US" b="1" dirty="0"/>
              <a:t>Positioning</a:t>
            </a:r>
            <a:r>
              <a:rPr lang="en-US" dirty="0"/>
              <a:t>: A modern interior design company combining </a:t>
            </a:r>
            <a:r>
              <a:rPr lang="en-US" b="1" dirty="0"/>
              <a:t>creative innovation</a:t>
            </a:r>
            <a:r>
              <a:rPr lang="en-US" dirty="0"/>
              <a:t> with </a:t>
            </a:r>
            <a:r>
              <a:rPr lang="en-US" b="1" dirty="0"/>
              <a:t>traditional Egyptian aesthetics</a:t>
            </a:r>
            <a:r>
              <a:rPr lang="en-US" dirty="0"/>
              <a:t>.</a:t>
            </a:r>
          </a:p>
          <a:p>
            <a:pPr lvl="0"/>
            <a:r>
              <a:rPr lang="en-US" b="1" dirty="0"/>
              <a:t>Voice and Tone</a:t>
            </a:r>
            <a:r>
              <a:rPr lang="en-US" dirty="0"/>
              <a:t>: Professional yet approachable, with an emphasis on creativity, elegance, and attention to detail.</a:t>
            </a:r>
          </a:p>
          <a:p>
            <a:r>
              <a:rPr lang="en-US" b="1" dirty="0"/>
              <a:t>Visual Style</a:t>
            </a:r>
            <a:r>
              <a:rPr lang="en-US" dirty="0"/>
              <a:t>: Clean, elegant visuals with a focus on high-quality images, behind-the-scenes videos, and mood boards. Consistent use of colors and fonts in all posts to reflect the brand identity. </a:t>
            </a:r>
          </a:p>
          <a:p>
            <a:pPr lvl="0"/>
            <a:endParaRPr lang="en-US" dirty="0"/>
          </a:p>
          <a:p>
            <a:endParaRPr lang="en-US" dirty="0"/>
          </a:p>
        </p:txBody>
      </p:sp>
    </p:spTree>
    <p:extLst>
      <p:ext uri="{BB962C8B-B14F-4D97-AF65-F5344CB8AC3E}">
        <p14:creationId xmlns:p14="http://schemas.microsoft.com/office/powerpoint/2010/main" val="2099667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3200" y="12492"/>
            <a:ext cx="3048000" cy="381000"/>
          </a:xfrm>
        </p:spPr>
        <p:txBody>
          <a:bodyPr>
            <a:normAutofit fontScale="90000"/>
          </a:bodyPr>
          <a:lstStyle/>
          <a:p>
            <a:r>
              <a:rPr lang="en-US" sz="3000" b="1" dirty="0" smtClean="0"/>
              <a:t>Content calendar</a:t>
            </a:r>
            <a:endParaRPr lang="en-US" sz="3000"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84113555"/>
              </p:ext>
            </p:extLst>
          </p:nvPr>
        </p:nvGraphicFramePr>
        <p:xfrm>
          <a:off x="0" y="380999"/>
          <a:ext cx="9220200" cy="5685272"/>
        </p:xfrm>
        <a:graphic>
          <a:graphicData uri="http://schemas.openxmlformats.org/drawingml/2006/table">
            <a:tbl>
              <a:tblPr firstRow="1" bandRow="1">
                <a:tableStyleId>{5940675A-B579-460E-94D1-54222C63F5DA}</a:tableStyleId>
              </a:tblPr>
              <a:tblGrid>
                <a:gridCol w="2819400"/>
                <a:gridCol w="1371600"/>
                <a:gridCol w="990600"/>
                <a:gridCol w="1600200"/>
                <a:gridCol w="914400"/>
                <a:gridCol w="1524000"/>
              </a:tblGrid>
              <a:tr h="423623">
                <a:tc>
                  <a:txBody>
                    <a:bodyPr/>
                    <a:lstStyle/>
                    <a:p>
                      <a:pPr marL="0" marR="0">
                        <a:lnSpc>
                          <a:spcPct val="115000"/>
                        </a:lnSpc>
                        <a:spcBef>
                          <a:spcPts val="0"/>
                        </a:spcBef>
                        <a:spcAft>
                          <a:spcPts val="0"/>
                        </a:spcAft>
                      </a:pPr>
                      <a:r>
                        <a:rPr lang="en-US" sz="2400" b="1" dirty="0">
                          <a:effectLst/>
                        </a:rPr>
                        <a:t>Content</a:t>
                      </a:r>
                      <a:endParaRPr lang="en-US" sz="2400" b="1" dirty="0">
                        <a:effectLst/>
                        <a:latin typeface="Calibri"/>
                        <a:ea typeface="Calibri"/>
                        <a:cs typeface="Arial"/>
                      </a:endParaRPr>
                    </a:p>
                  </a:txBody>
                  <a:tcPr marL="68580" marR="68580" marT="0" marB="0">
                    <a:solidFill>
                      <a:schemeClr val="accent3">
                        <a:lumMod val="60000"/>
                        <a:lumOff val="40000"/>
                      </a:schemeClr>
                    </a:solidFill>
                  </a:tcPr>
                </a:tc>
                <a:tc>
                  <a:txBody>
                    <a:bodyPr/>
                    <a:lstStyle/>
                    <a:p>
                      <a:pPr marL="0" marR="0">
                        <a:lnSpc>
                          <a:spcPct val="115000"/>
                        </a:lnSpc>
                        <a:spcBef>
                          <a:spcPts val="0"/>
                        </a:spcBef>
                        <a:spcAft>
                          <a:spcPts val="0"/>
                        </a:spcAft>
                      </a:pPr>
                      <a:r>
                        <a:rPr lang="en-US" sz="2400" b="1" dirty="0">
                          <a:effectLst/>
                        </a:rPr>
                        <a:t>media</a:t>
                      </a:r>
                      <a:endParaRPr lang="en-US" sz="2400" b="1" dirty="0">
                        <a:effectLst/>
                        <a:latin typeface="Calibri"/>
                        <a:ea typeface="Calibri"/>
                        <a:cs typeface="Arial"/>
                      </a:endParaRPr>
                    </a:p>
                  </a:txBody>
                  <a:tcPr marL="68580" marR="68580" marT="0" marB="0">
                    <a:solidFill>
                      <a:schemeClr val="accent4">
                        <a:lumMod val="60000"/>
                        <a:lumOff val="40000"/>
                      </a:schemeClr>
                    </a:solidFill>
                  </a:tcPr>
                </a:tc>
                <a:tc>
                  <a:txBody>
                    <a:bodyPr/>
                    <a:lstStyle/>
                    <a:p>
                      <a:pPr marL="0" marR="0">
                        <a:lnSpc>
                          <a:spcPct val="115000"/>
                        </a:lnSpc>
                        <a:spcBef>
                          <a:spcPts val="0"/>
                        </a:spcBef>
                        <a:spcAft>
                          <a:spcPts val="0"/>
                        </a:spcAft>
                      </a:pPr>
                      <a:r>
                        <a:rPr lang="en-US" sz="2400" b="1" dirty="0">
                          <a:effectLst/>
                        </a:rPr>
                        <a:t>CTA</a:t>
                      </a:r>
                      <a:endParaRPr lang="en-US" sz="2400" b="1" dirty="0">
                        <a:effectLst/>
                        <a:latin typeface="Calibri"/>
                        <a:ea typeface="Calibri"/>
                        <a:cs typeface="Arial"/>
                      </a:endParaRPr>
                    </a:p>
                  </a:txBody>
                  <a:tcPr marL="68580" marR="68580" marT="0" marB="0">
                    <a:solidFill>
                      <a:schemeClr val="accent1">
                        <a:lumMod val="20000"/>
                        <a:lumOff val="80000"/>
                      </a:schemeClr>
                    </a:solidFill>
                  </a:tcPr>
                </a:tc>
                <a:tc>
                  <a:txBody>
                    <a:bodyPr/>
                    <a:lstStyle/>
                    <a:p>
                      <a:pPr marL="0" marR="0">
                        <a:lnSpc>
                          <a:spcPct val="115000"/>
                        </a:lnSpc>
                        <a:spcBef>
                          <a:spcPts val="0"/>
                        </a:spcBef>
                        <a:spcAft>
                          <a:spcPts val="0"/>
                        </a:spcAft>
                      </a:pPr>
                      <a:r>
                        <a:rPr lang="en-US" sz="2400" b="1" dirty="0">
                          <a:effectLst/>
                        </a:rPr>
                        <a:t>Channel</a:t>
                      </a:r>
                      <a:endParaRPr lang="en-US" sz="2400" b="1" dirty="0">
                        <a:effectLst/>
                        <a:latin typeface="Calibri"/>
                        <a:ea typeface="Calibri"/>
                        <a:cs typeface="Arial"/>
                      </a:endParaRPr>
                    </a:p>
                  </a:txBody>
                  <a:tcPr marL="68580" marR="68580" marT="0" marB="0">
                    <a:solidFill>
                      <a:schemeClr val="accent6"/>
                    </a:solidFill>
                  </a:tcPr>
                </a:tc>
                <a:tc>
                  <a:txBody>
                    <a:bodyPr/>
                    <a:lstStyle/>
                    <a:p>
                      <a:pPr marL="0" marR="0">
                        <a:lnSpc>
                          <a:spcPct val="115000"/>
                        </a:lnSpc>
                        <a:spcBef>
                          <a:spcPts val="0"/>
                        </a:spcBef>
                        <a:spcAft>
                          <a:spcPts val="0"/>
                        </a:spcAft>
                      </a:pPr>
                      <a:r>
                        <a:rPr lang="en-US" sz="2400" b="1" dirty="0">
                          <a:effectLst/>
                        </a:rPr>
                        <a:t>Time</a:t>
                      </a:r>
                      <a:endParaRPr lang="en-US" sz="2400" b="1" dirty="0">
                        <a:effectLst/>
                        <a:latin typeface="Calibri"/>
                        <a:ea typeface="Calibri"/>
                        <a:cs typeface="Arial"/>
                      </a:endParaRPr>
                    </a:p>
                  </a:txBody>
                  <a:tcPr marL="68580" marR="68580" marT="0" marB="0">
                    <a:solidFill>
                      <a:schemeClr val="bg1">
                        <a:lumMod val="85000"/>
                      </a:schemeClr>
                    </a:solidFill>
                  </a:tcPr>
                </a:tc>
                <a:tc>
                  <a:txBody>
                    <a:bodyPr/>
                    <a:lstStyle/>
                    <a:p>
                      <a:pPr marL="0" marR="0">
                        <a:lnSpc>
                          <a:spcPct val="115000"/>
                        </a:lnSpc>
                        <a:spcBef>
                          <a:spcPts val="0"/>
                        </a:spcBef>
                        <a:spcAft>
                          <a:spcPts val="0"/>
                        </a:spcAft>
                      </a:pPr>
                      <a:r>
                        <a:rPr lang="en-US" sz="2400" b="1" dirty="0">
                          <a:effectLst/>
                        </a:rPr>
                        <a:t>Funnel</a:t>
                      </a:r>
                      <a:endParaRPr lang="en-US" sz="2400" b="1" dirty="0">
                        <a:effectLst/>
                        <a:latin typeface="Calibri"/>
                        <a:ea typeface="Calibri"/>
                        <a:cs typeface="Arial"/>
                      </a:endParaRPr>
                    </a:p>
                  </a:txBody>
                  <a:tcPr marL="68580" marR="68580" marT="0" marB="0">
                    <a:solidFill>
                      <a:schemeClr val="accent2">
                        <a:lumMod val="40000"/>
                        <a:lumOff val="60000"/>
                      </a:schemeClr>
                    </a:solidFill>
                  </a:tcPr>
                </a:tc>
              </a:tr>
              <a:tr h="719378">
                <a:tc>
                  <a:txBody>
                    <a:bodyPr/>
                    <a:lstStyle/>
                    <a:p>
                      <a:pPr marL="0" marR="0">
                        <a:lnSpc>
                          <a:spcPct val="115000"/>
                        </a:lnSpc>
                        <a:spcBef>
                          <a:spcPts val="0"/>
                        </a:spcBef>
                        <a:spcAft>
                          <a:spcPts val="0"/>
                        </a:spcAft>
                      </a:pPr>
                      <a:r>
                        <a:rPr lang="ar-SA" sz="1400" dirty="0">
                          <a:effectLst/>
                        </a:rPr>
                        <a:t>قبل وبعد</a:t>
                      </a:r>
                      <a:r>
                        <a:rPr lang="en-US" sz="1400" dirty="0">
                          <a:effectLst/>
                        </a:rPr>
                        <a:t>: "</a:t>
                      </a:r>
                      <a:r>
                        <a:rPr lang="ar-SA" sz="1400" dirty="0">
                          <a:effectLst/>
                        </a:rPr>
                        <a:t>اتفرج على مشروعنا الجديد اللي خلينا فيه المساحة دي من (صورة قبل) لـ (صورة بعد)! فرق كبير، صح؟ قولنا إيه </a:t>
                      </a:r>
                      <a:r>
                        <a:rPr lang="en-US" sz="1400" dirty="0" smtClean="0">
                          <a:effectLst/>
                        </a:rPr>
                        <a:t> </a:t>
                      </a:r>
                      <a:r>
                        <a:rPr lang="ar-SA" sz="1400" dirty="0" smtClean="0">
                          <a:effectLst/>
                        </a:rPr>
                        <a:t>أكتر </a:t>
                      </a:r>
                      <a:r>
                        <a:rPr lang="ar-SA" sz="1400" dirty="0">
                          <a:effectLst/>
                        </a:rPr>
                        <a:t>حاجة عجبتك في التصميم ده؟ </a:t>
                      </a:r>
                      <a:r>
                        <a:rPr lang="en-US" sz="1400" dirty="0">
                          <a:effectLst/>
                        </a:rPr>
                        <a:t>💬💡"</a:t>
                      </a:r>
                      <a:endParaRPr lang="en-US" sz="1400" dirty="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dirty="0">
                          <a:effectLst/>
                        </a:rPr>
                        <a:t>Image/post/story</a:t>
                      </a:r>
                      <a:endParaRPr lang="en-US" sz="1400" dirty="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dirty="0" err="1">
                          <a:effectLst/>
                        </a:rPr>
                        <a:t>Like&amp;follow</a:t>
                      </a:r>
                      <a:endParaRPr lang="en-US" sz="1400" dirty="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Facebook</a:t>
                      </a:r>
                    </a:p>
                    <a:p>
                      <a:pPr marL="0" marR="0">
                        <a:lnSpc>
                          <a:spcPct val="115000"/>
                        </a:lnSpc>
                        <a:spcBef>
                          <a:spcPts val="0"/>
                        </a:spcBef>
                        <a:spcAft>
                          <a:spcPts val="0"/>
                        </a:spcAft>
                      </a:pPr>
                      <a:r>
                        <a:rPr lang="en-US" sz="1400">
                          <a:effectLst/>
                        </a:rPr>
                        <a:t>Instagram</a:t>
                      </a:r>
                    </a:p>
                    <a:p>
                      <a:pPr marL="0" marR="0">
                        <a:lnSpc>
                          <a:spcPct val="115000"/>
                        </a:lnSpc>
                        <a:spcBef>
                          <a:spcPts val="0"/>
                        </a:spcBef>
                        <a:spcAft>
                          <a:spcPts val="0"/>
                        </a:spcAft>
                      </a:pPr>
                      <a:r>
                        <a:rPr lang="en-US" sz="1400">
                          <a:effectLst/>
                        </a:rPr>
                        <a:t> </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10Sep</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awareness</a:t>
                      </a:r>
                      <a:endParaRPr lang="en-US" sz="1400">
                        <a:effectLst/>
                        <a:latin typeface="Calibri"/>
                        <a:ea typeface="Calibri"/>
                        <a:cs typeface="Arial"/>
                      </a:endParaRPr>
                    </a:p>
                  </a:txBody>
                  <a:tcPr marL="68580" marR="68580" marT="0" marB="0"/>
                </a:tc>
              </a:tr>
              <a:tr h="457200">
                <a:tc>
                  <a:txBody>
                    <a:bodyPr/>
                    <a:lstStyle/>
                    <a:p>
                      <a:pPr marL="0" marR="0">
                        <a:lnSpc>
                          <a:spcPct val="115000"/>
                        </a:lnSpc>
                        <a:spcBef>
                          <a:spcPts val="0"/>
                        </a:spcBef>
                        <a:spcAft>
                          <a:spcPts val="0"/>
                        </a:spcAft>
                      </a:pPr>
                      <a:r>
                        <a:rPr lang="ar-SA" sz="1400">
                          <a:effectLst/>
                        </a:rPr>
                        <a:t>فيديو خلف الكواليس</a:t>
                      </a:r>
                      <a:r>
                        <a:rPr lang="en-US" sz="1400">
                          <a:effectLst/>
                        </a:rPr>
                        <a:t>: "</a:t>
                      </a:r>
                      <a:r>
                        <a:rPr lang="ar-SA" sz="1400">
                          <a:effectLst/>
                        </a:rPr>
                        <a:t>ده جزء من الشغل اللي بنعمله علشان نطلع التصميمات الجميلة دي! دايمًا في تفاصيل كتير بتفرق في الآخر</a:t>
                      </a:r>
                      <a:r>
                        <a:rPr lang="en-US" sz="1400">
                          <a:effectLst/>
                        </a:rPr>
                        <a:t>. 🛠️✨"</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Video-post/story</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Like&amp;follow</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Tiktok</a:t>
                      </a:r>
                    </a:p>
                    <a:p>
                      <a:pPr marL="0" marR="0">
                        <a:lnSpc>
                          <a:spcPct val="115000"/>
                        </a:lnSpc>
                        <a:spcBef>
                          <a:spcPts val="0"/>
                        </a:spcBef>
                        <a:spcAft>
                          <a:spcPts val="0"/>
                        </a:spcAft>
                      </a:pPr>
                      <a:r>
                        <a:rPr lang="en-US" sz="1400">
                          <a:effectLst/>
                        </a:rPr>
                        <a:t>Facebook</a:t>
                      </a:r>
                    </a:p>
                    <a:p>
                      <a:pPr marL="0" marR="0">
                        <a:lnSpc>
                          <a:spcPct val="115000"/>
                        </a:lnSpc>
                        <a:spcBef>
                          <a:spcPts val="0"/>
                        </a:spcBef>
                        <a:spcAft>
                          <a:spcPts val="0"/>
                        </a:spcAft>
                      </a:pPr>
                      <a:r>
                        <a:rPr lang="en-US" sz="1400">
                          <a:effectLst/>
                        </a:rPr>
                        <a:t>instagram</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dirty="0">
                          <a:effectLst/>
                        </a:rPr>
                        <a:t>11Sep</a:t>
                      </a:r>
                      <a:endParaRPr lang="en-US" sz="1400" dirty="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awareness</a:t>
                      </a:r>
                      <a:endParaRPr lang="en-US" sz="1400">
                        <a:effectLst/>
                        <a:latin typeface="Calibri"/>
                        <a:ea typeface="Calibri"/>
                        <a:cs typeface="Arial"/>
                      </a:endParaRPr>
                    </a:p>
                  </a:txBody>
                  <a:tcPr marL="68580" marR="68580" marT="0" marB="0"/>
                </a:tc>
              </a:tr>
              <a:tr h="194945">
                <a:tc>
                  <a:txBody>
                    <a:bodyPr/>
                    <a:lstStyle/>
                    <a:p>
                      <a:pPr marL="0" marR="0">
                        <a:lnSpc>
                          <a:spcPct val="115000"/>
                        </a:lnSpc>
                        <a:spcBef>
                          <a:spcPts val="0"/>
                        </a:spcBef>
                        <a:spcAft>
                          <a:spcPts val="0"/>
                        </a:spcAft>
                      </a:pPr>
                      <a:r>
                        <a:rPr lang="ar-SA" sz="1400" dirty="0">
                          <a:effectLst/>
                        </a:rPr>
                        <a:t>تايم لابس لتجديد غرفة</a:t>
                      </a:r>
                      <a:r>
                        <a:rPr lang="en-US" sz="1400" dirty="0">
                          <a:effectLst/>
                        </a:rPr>
                        <a:t>: "</a:t>
                      </a:r>
                      <a:r>
                        <a:rPr lang="ar-SA" sz="1400" dirty="0">
                          <a:effectLst/>
                        </a:rPr>
                        <a:t>من (قديم) لـ (جديد) في دقايق! إيه رأيك؟ جاهز للتغيير ده في بيتك؟ </a:t>
                      </a:r>
                      <a:r>
                        <a:rPr lang="en-US" sz="1400" dirty="0">
                          <a:effectLst/>
                        </a:rPr>
                        <a:t>🤩🏡 #</a:t>
                      </a:r>
                      <a:r>
                        <a:rPr lang="ar-SA" sz="1400" dirty="0">
                          <a:effectLst/>
                        </a:rPr>
                        <a:t>ديكور #تصميم</a:t>
                      </a:r>
                      <a:r>
                        <a:rPr lang="en-US" sz="1400" dirty="0">
                          <a:effectLst/>
                        </a:rPr>
                        <a:t>"</a:t>
                      </a:r>
                      <a:endParaRPr lang="en-US" sz="1400" dirty="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Video/post/story</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Like&amp;follow</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Tiktok</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12Sep</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dirty="0">
                          <a:effectLst/>
                        </a:rPr>
                        <a:t>awareness</a:t>
                      </a:r>
                      <a:endParaRPr lang="en-US" sz="1400" dirty="0">
                        <a:effectLst/>
                        <a:latin typeface="Calibri"/>
                        <a:ea typeface="Calibri"/>
                        <a:cs typeface="Arial"/>
                      </a:endParaRPr>
                    </a:p>
                  </a:txBody>
                  <a:tcPr marL="68580" marR="68580" marT="0" marB="0"/>
                </a:tc>
              </a:tr>
              <a:tr h="431355">
                <a:tc>
                  <a:txBody>
                    <a:bodyPr/>
                    <a:lstStyle/>
                    <a:p>
                      <a:pPr marL="0" marR="0">
                        <a:lnSpc>
                          <a:spcPct val="115000"/>
                        </a:lnSpc>
                        <a:spcBef>
                          <a:spcPts val="0"/>
                        </a:spcBef>
                        <a:spcAft>
                          <a:spcPts val="0"/>
                        </a:spcAft>
                      </a:pPr>
                      <a:r>
                        <a:rPr lang="ar-SA" sz="1400">
                          <a:effectLst/>
                        </a:rPr>
                        <a:t>لوحة إلهام</a:t>
                      </a:r>
                      <a:r>
                        <a:rPr lang="en-US" sz="1400">
                          <a:effectLst/>
                        </a:rPr>
                        <a:t>: "</a:t>
                      </a:r>
                      <a:r>
                        <a:rPr lang="ar-SA" sz="1400">
                          <a:effectLst/>
                        </a:rPr>
                        <a:t>أفكار عصرية لغرف نوم مميزة تجمع بين البساطة والرقي. شاركنا ذوقك في التصميم</a:t>
                      </a:r>
                      <a:r>
                        <a:rPr lang="en-US" sz="1400">
                          <a:effectLst/>
                        </a:rPr>
                        <a:t>!"</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Image/post/story</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Like&amp;follow</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Facebook</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13Sep</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dirty="0">
                          <a:effectLst/>
                        </a:rPr>
                        <a:t>awareness</a:t>
                      </a:r>
                      <a:endParaRPr lang="en-US" sz="1400" dirty="0">
                        <a:effectLst/>
                        <a:latin typeface="Calibri"/>
                        <a:ea typeface="Calibri"/>
                        <a:cs typeface="Arial"/>
                      </a:endParaRPr>
                    </a:p>
                  </a:txBody>
                  <a:tcPr marL="68580" marR="68580" marT="0" marB="0"/>
                </a:tc>
              </a:tr>
              <a:tr h="457200">
                <a:tc>
                  <a:txBody>
                    <a:bodyPr/>
                    <a:lstStyle/>
                    <a:p>
                      <a:pPr marL="0" marR="0">
                        <a:lnSpc>
                          <a:spcPct val="115000"/>
                        </a:lnSpc>
                        <a:spcBef>
                          <a:spcPts val="0"/>
                        </a:spcBef>
                        <a:spcAft>
                          <a:spcPts val="0"/>
                        </a:spcAft>
                      </a:pPr>
                      <a:r>
                        <a:rPr lang="ar-SA" sz="1400">
                          <a:effectLst/>
                        </a:rPr>
                        <a:t>نصائح للألوان</a:t>
                      </a:r>
                      <a:r>
                        <a:rPr lang="en-US" sz="1400">
                          <a:effectLst/>
                        </a:rPr>
                        <a:t>: "</a:t>
                      </a:r>
                      <a:r>
                        <a:rPr lang="ar-SA" sz="1400">
                          <a:effectLst/>
                        </a:rPr>
                        <a:t>لون الحيطة بيفرق كتير في إحساسك بالغرفة. لون دافئ ولا بارد؟ اختار بعناية واخلق الجو اللي تحبه</a:t>
                      </a:r>
                      <a:r>
                        <a:rPr lang="en-US" sz="1400">
                          <a:effectLst/>
                        </a:rPr>
                        <a:t>. 🎨👌"</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Video/post/story</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Like&amp;follow</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instagram</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14Sep</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dirty="0">
                          <a:effectLst/>
                        </a:rPr>
                        <a:t>awareness</a:t>
                      </a:r>
                      <a:endParaRPr lang="en-US" sz="1400" dirty="0">
                        <a:effectLst/>
                        <a:latin typeface="Calibri"/>
                        <a:ea typeface="Calibri"/>
                        <a:cs typeface="Arial"/>
                      </a:endParaRPr>
                    </a:p>
                  </a:txBody>
                  <a:tcPr marL="68580" marR="68580" marT="0" marB="0"/>
                </a:tc>
              </a:tr>
              <a:tr h="1168119">
                <a:tc>
                  <a:txBody>
                    <a:bodyPr/>
                    <a:lstStyle/>
                    <a:p>
                      <a:pPr marL="0" marR="0">
                        <a:lnSpc>
                          <a:spcPct val="115000"/>
                        </a:lnSpc>
                        <a:spcBef>
                          <a:spcPts val="0"/>
                        </a:spcBef>
                        <a:spcAft>
                          <a:spcPts val="0"/>
                        </a:spcAft>
                      </a:pPr>
                      <a:r>
                        <a:rPr lang="en-US" sz="1400">
                          <a:effectLst/>
                        </a:rPr>
                        <a:t>Reel </a:t>
                      </a:r>
                      <a:r>
                        <a:rPr lang="ar-SA" sz="1400">
                          <a:effectLst/>
                        </a:rPr>
                        <a:t>لمجموعة تصميمات</a:t>
                      </a:r>
                      <a:r>
                        <a:rPr lang="en-US" sz="1400">
                          <a:effectLst/>
                        </a:rPr>
                        <a:t>:</a:t>
                      </a:r>
                      <a:br>
                        <a:rPr lang="en-US" sz="1400">
                          <a:effectLst/>
                        </a:rPr>
                      </a:br>
                      <a:r>
                        <a:rPr lang="en-US" sz="1400">
                          <a:effectLst/>
                        </a:rPr>
                        <a:t>"</a:t>
                      </a:r>
                      <a:r>
                        <a:rPr lang="ar-SA" sz="1400">
                          <a:effectLst/>
                        </a:rPr>
                        <a:t>شوف ٣ أفكار لتصميم مساحات المعيشة تناسب مختلف الأذواق! إيه أكتر حاجة عجبتك؟ #ديكور_بيتك</a:t>
                      </a:r>
                      <a:r>
                        <a:rPr lang="en-US" sz="1400">
                          <a:effectLst/>
                        </a:rPr>
                        <a:t>"</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dirty="0">
                          <a:effectLst/>
                        </a:rPr>
                        <a:t>reel/post/story</a:t>
                      </a:r>
                      <a:endParaRPr lang="en-US" sz="1400" dirty="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Like&amp;follow</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a:effectLst/>
                        </a:rPr>
                        <a:t>Tiktok</a:t>
                      </a:r>
                      <a:endParaRPr lang="en-US" sz="140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dirty="0">
                          <a:effectLst/>
                        </a:rPr>
                        <a:t>15Sep</a:t>
                      </a:r>
                      <a:endParaRPr lang="en-US" sz="1400" dirty="0">
                        <a:effectLst/>
                        <a:latin typeface="Calibri"/>
                        <a:ea typeface="Calibri"/>
                        <a:cs typeface="Arial"/>
                      </a:endParaRPr>
                    </a:p>
                  </a:txBody>
                  <a:tcPr marL="68580" marR="68580" marT="0" marB="0"/>
                </a:tc>
                <a:tc>
                  <a:txBody>
                    <a:bodyPr/>
                    <a:lstStyle/>
                    <a:p>
                      <a:pPr marL="0" marR="0">
                        <a:lnSpc>
                          <a:spcPct val="115000"/>
                        </a:lnSpc>
                        <a:spcBef>
                          <a:spcPts val="0"/>
                        </a:spcBef>
                        <a:spcAft>
                          <a:spcPts val="0"/>
                        </a:spcAft>
                      </a:pPr>
                      <a:r>
                        <a:rPr lang="en-US" sz="1400" dirty="0">
                          <a:effectLst/>
                        </a:rPr>
                        <a:t>awareness</a:t>
                      </a:r>
                      <a:endParaRPr lang="en-US" sz="1400" dirty="0">
                        <a:effectLst/>
                        <a:latin typeface="Calibri"/>
                        <a:ea typeface="Calibri"/>
                        <a:cs typeface="Arial"/>
                      </a:endParaRPr>
                    </a:p>
                  </a:txBody>
                  <a:tcPr marL="68580" marR="68580" marT="0" marB="0"/>
                </a:tc>
              </a:tr>
            </a:tbl>
          </a:graphicData>
        </a:graphic>
      </p:graphicFrame>
    </p:spTree>
    <p:extLst>
      <p:ext uri="{BB962C8B-B14F-4D97-AF65-F5344CB8AC3E}">
        <p14:creationId xmlns:p14="http://schemas.microsoft.com/office/powerpoint/2010/main" val="2566032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3200" y="12492"/>
            <a:ext cx="3048000" cy="381000"/>
          </a:xfrm>
        </p:spPr>
        <p:txBody>
          <a:bodyPr>
            <a:normAutofit fontScale="90000"/>
          </a:bodyPr>
          <a:lstStyle/>
          <a:p>
            <a:r>
              <a:rPr lang="en-US" sz="3000" b="1" dirty="0" smtClean="0"/>
              <a:t>Content calendar</a:t>
            </a:r>
            <a:endParaRPr lang="en-US" sz="3000"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814011240"/>
              </p:ext>
            </p:extLst>
          </p:nvPr>
        </p:nvGraphicFramePr>
        <p:xfrm>
          <a:off x="0" y="380999"/>
          <a:ext cx="9220200" cy="6625255"/>
        </p:xfrm>
        <a:graphic>
          <a:graphicData uri="http://schemas.openxmlformats.org/drawingml/2006/table">
            <a:tbl>
              <a:tblPr firstRow="1" bandRow="1">
                <a:tableStyleId>{5940675A-B579-460E-94D1-54222C63F5DA}</a:tableStyleId>
              </a:tblPr>
              <a:tblGrid>
                <a:gridCol w="2819400"/>
                <a:gridCol w="1371600"/>
                <a:gridCol w="990600"/>
                <a:gridCol w="1600200"/>
                <a:gridCol w="914400"/>
                <a:gridCol w="1524000"/>
              </a:tblGrid>
              <a:tr h="398036">
                <a:tc>
                  <a:txBody>
                    <a:bodyPr/>
                    <a:lstStyle/>
                    <a:p>
                      <a:pPr marL="0" marR="0">
                        <a:lnSpc>
                          <a:spcPct val="115000"/>
                        </a:lnSpc>
                        <a:spcBef>
                          <a:spcPts val="0"/>
                        </a:spcBef>
                        <a:spcAft>
                          <a:spcPts val="0"/>
                        </a:spcAft>
                      </a:pPr>
                      <a:r>
                        <a:rPr lang="en-US" sz="2400" b="1" dirty="0">
                          <a:effectLst/>
                        </a:rPr>
                        <a:t>Content</a:t>
                      </a:r>
                      <a:endParaRPr lang="en-US" sz="2400" b="1" dirty="0">
                        <a:effectLst/>
                        <a:latin typeface="Calibri"/>
                        <a:ea typeface="Calibri"/>
                        <a:cs typeface="Arial"/>
                      </a:endParaRPr>
                    </a:p>
                  </a:txBody>
                  <a:tcPr marL="68580" marR="68580" marT="0" marB="0">
                    <a:solidFill>
                      <a:schemeClr val="accent3">
                        <a:lumMod val="60000"/>
                        <a:lumOff val="40000"/>
                      </a:schemeClr>
                    </a:solidFill>
                  </a:tcPr>
                </a:tc>
                <a:tc>
                  <a:txBody>
                    <a:bodyPr/>
                    <a:lstStyle/>
                    <a:p>
                      <a:pPr marL="0" marR="0">
                        <a:lnSpc>
                          <a:spcPct val="115000"/>
                        </a:lnSpc>
                        <a:spcBef>
                          <a:spcPts val="0"/>
                        </a:spcBef>
                        <a:spcAft>
                          <a:spcPts val="0"/>
                        </a:spcAft>
                      </a:pPr>
                      <a:r>
                        <a:rPr lang="en-US" sz="2400" b="1" dirty="0">
                          <a:effectLst/>
                        </a:rPr>
                        <a:t>media</a:t>
                      </a:r>
                      <a:endParaRPr lang="en-US" sz="2400" b="1" dirty="0">
                        <a:effectLst/>
                        <a:latin typeface="Calibri"/>
                        <a:ea typeface="Calibri"/>
                        <a:cs typeface="Arial"/>
                      </a:endParaRPr>
                    </a:p>
                  </a:txBody>
                  <a:tcPr marL="68580" marR="68580" marT="0" marB="0">
                    <a:solidFill>
                      <a:schemeClr val="accent4">
                        <a:lumMod val="60000"/>
                        <a:lumOff val="40000"/>
                      </a:schemeClr>
                    </a:solidFill>
                  </a:tcPr>
                </a:tc>
                <a:tc>
                  <a:txBody>
                    <a:bodyPr/>
                    <a:lstStyle/>
                    <a:p>
                      <a:pPr marL="0" marR="0">
                        <a:lnSpc>
                          <a:spcPct val="115000"/>
                        </a:lnSpc>
                        <a:spcBef>
                          <a:spcPts val="0"/>
                        </a:spcBef>
                        <a:spcAft>
                          <a:spcPts val="0"/>
                        </a:spcAft>
                      </a:pPr>
                      <a:r>
                        <a:rPr lang="en-US" sz="2400" b="1" dirty="0">
                          <a:effectLst/>
                        </a:rPr>
                        <a:t>CTA</a:t>
                      </a:r>
                      <a:endParaRPr lang="en-US" sz="2400" b="1" dirty="0">
                        <a:effectLst/>
                        <a:latin typeface="Calibri"/>
                        <a:ea typeface="Calibri"/>
                        <a:cs typeface="Arial"/>
                      </a:endParaRPr>
                    </a:p>
                  </a:txBody>
                  <a:tcPr marL="68580" marR="68580" marT="0" marB="0">
                    <a:solidFill>
                      <a:schemeClr val="accent1">
                        <a:lumMod val="20000"/>
                        <a:lumOff val="80000"/>
                      </a:schemeClr>
                    </a:solidFill>
                  </a:tcPr>
                </a:tc>
                <a:tc>
                  <a:txBody>
                    <a:bodyPr/>
                    <a:lstStyle/>
                    <a:p>
                      <a:pPr marL="0" marR="0">
                        <a:lnSpc>
                          <a:spcPct val="115000"/>
                        </a:lnSpc>
                        <a:spcBef>
                          <a:spcPts val="0"/>
                        </a:spcBef>
                        <a:spcAft>
                          <a:spcPts val="0"/>
                        </a:spcAft>
                      </a:pPr>
                      <a:r>
                        <a:rPr lang="en-US" sz="2400" b="1" dirty="0">
                          <a:effectLst/>
                        </a:rPr>
                        <a:t>Channel</a:t>
                      </a:r>
                      <a:endParaRPr lang="en-US" sz="2400" b="1" dirty="0">
                        <a:effectLst/>
                        <a:latin typeface="Calibri"/>
                        <a:ea typeface="Calibri"/>
                        <a:cs typeface="Arial"/>
                      </a:endParaRPr>
                    </a:p>
                  </a:txBody>
                  <a:tcPr marL="68580" marR="68580" marT="0" marB="0">
                    <a:solidFill>
                      <a:schemeClr val="accent6"/>
                    </a:solidFill>
                  </a:tcPr>
                </a:tc>
                <a:tc>
                  <a:txBody>
                    <a:bodyPr/>
                    <a:lstStyle/>
                    <a:p>
                      <a:pPr marL="0" marR="0">
                        <a:lnSpc>
                          <a:spcPct val="115000"/>
                        </a:lnSpc>
                        <a:spcBef>
                          <a:spcPts val="0"/>
                        </a:spcBef>
                        <a:spcAft>
                          <a:spcPts val="0"/>
                        </a:spcAft>
                      </a:pPr>
                      <a:r>
                        <a:rPr lang="en-US" sz="2400" b="1" dirty="0">
                          <a:effectLst/>
                        </a:rPr>
                        <a:t>Time</a:t>
                      </a:r>
                      <a:endParaRPr lang="en-US" sz="2400" b="1" dirty="0">
                        <a:effectLst/>
                        <a:latin typeface="Calibri"/>
                        <a:ea typeface="Calibri"/>
                        <a:cs typeface="Arial"/>
                      </a:endParaRPr>
                    </a:p>
                  </a:txBody>
                  <a:tcPr marL="68580" marR="68580" marT="0" marB="0">
                    <a:solidFill>
                      <a:schemeClr val="bg1">
                        <a:lumMod val="85000"/>
                      </a:schemeClr>
                    </a:solidFill>
                  </a:tcPr>
                </a:tc>
                <a:tc>
                  <a:txBody>
                    <a:bodyPr/>
                    <a:lstStyle/>
                    <a:p>
                      <a:pPr marL="0" marR="0">
                        <a:lnSpc>
                          <a:spcPct val="115000"/>
                        </a:lnSpc>
                        <a:spcBef>
                          <a:spcPts val="0"/>
                        </a:spcBef>
                        <a:spcAft>
                          <a:spcPts val="0"/>
                        </a:spcAft>
                      </a:pPr>
                      <a:r>
                        <a:rPr lang="en-US" sz="2400" b="1" dirty="0">
                          <a:effectLst/>
                        </a:rPr>
                        <a:t>Funnel</a:t>
                      </a:r>
                      <a:endParaRPr lang="en-US" sz="2400" b="1" dirty="0">
                        <a:effectLst/>
                        <a:latin typeface="Calibri"/>
                        <a:ea typeface="Calibri"/>
                        <a:cs typeface="Arial"/>
                      </a:endParaRPr>
                    </a:p>
                  </a:txBody>
                  <a:tcPr marL="68580" marR="68580" marT="0" marB="0">
                    <a:solidFill>
                      <a:schemeClr val="accent2">
                        <a:lumMod val="40000"/>
                        <a:lumOff val="60000"/>
                      </a:schemeClr>
                    </a:solidFill>
                  </a:tcPr>
                </a:tc>
              </a:tr>
              <a:tr h="696563">
                <a:tc>
                  <a:txBody>
                    <a:bodyPr/>
                    <a:lstStyle/>
                    <a:p>
                      <a:pPr marL="0" marR="0" algn="l" defTabSz="914400" rtl="0" eaLnBrk="1" latinLnBrk="0" hangingPunct="1">
                        <a:lnSpc>
                          <a:spcPct val="115000"/>
                        </a:lnSpc>
                        <a:spcBef>
                          <a:spcPts val="0"/>
                        </a:spcBef>
                        <a:spcAft>
                          <a:spcPts val="0"/>
                        </a:spcAft>
                      </a:pPr>
                      <a:r>
                        <a:rPr lang="ar-SA" sz="1400" kern="1200" dirty="0">
                          <a:effectLst/>
                        </a:rPr>
                        <a:t>تحدي تحويل مساحة صغيرة</a:t>
                      </a:r>
                      <a:r>
                        <a:rPr lang="en-US" sz="1400" kern="1200" dirty="0">
                          <a:effectLst/>
                        </a:rPr>
                        <a:t>: "</a:t>
                      </a:r>
                      <a:r>
                        <a:rPr lang="ar-SA" sz="1400" kern="1200" dirty="0">
                          <a:effectLst/>
                        </a:rPr>
                        <a:t>ازاي نقدر نحول أوضة صغيرة لمساحة مريحة وكبيرة؟ تابع الفيديو وشوف بنفسك</a:t>
                      </a:r>
                      <a:r>
                        <a:rPr lang="en-US" sz="1400" kern="1200" dirty="0">
                          <a:effectLst/>
                        </a:rPr>
                        <a:t>! 👀🛋️"</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Image/post/story</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err="1">
                          <a:effectLst/>
                        </a:rPr>
                        <a:t>Like&amp;follow</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Facebook</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16Sep</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awareness</a:t>
                      </a:r>
                      <a:endParaRPr lang="en-US" sz="1400" kern="1200">
                        <a:solidFill>
                          <a:schemeClr val="tx1"/>
                        </a:solidFill>
                        <a:effectLst/>
                        <a:latin typeface="+mn-lt"/>
                        <a:ea typeface="+mn-ea"/>
                        <a:cs typeface="+mn-cs"/>
                      </a:endParaRPr>
                    </a:p>
                  </a:txBody>
                  <a:tcPr marL="68580" marR="68580" marT="0" marB="0"/>
                </a:tc>
              </a:tr>
              <a:tr h="464375">
                <a:tc>
                  <a:txBody>
                    <a:bodyPr/>
                    <a:lstStyle/>
                    <a:p>
                      <a:pPr marL="0" marR="0" algn="l" defTabSz="914400" rtl="0" eaLnBrk="1" latinLnBrk="0" hangingPunct="1">
                        <a:lnSpc>
                          <a:spcPct val="115000"/>
                        </a:lnSpc>
                        <a:spcBef>
                          <a:spcPts val="0"/>
                        </a:spcBef>
                        <a:spcAft>
                          <a:spcPts val="0"/>
                        </a:spcAft>
                      </a:pPr>
                      <a:r>
                        <a:rPr lang="ar-SA" sz="1400" kern="1200">
                          <a:effectLst/>
                        </a:rPr>
                        <a:t>مخطط تصميم غرفة</a:t>
                      </a:r>
                      <a:r>
                        <a:rPr lang="en-US" sz="1400" kern="1200">
                          <a:effectLst/>
                        </a:rPr>
                        <a:t>: "</a:t>
                      </a:r>
                      <a:r>
                        <a:rPr lang="ar-SA" sz="1400" kern="1200">
                          <a:effectLst/>
                        </a:rPr>
                        <a:t>ديزاين مميز لغرفة معيشة مودرن. تحب تضيف أي تعديلات؟ </a:t>
                      </a:r>
                      <a:r>
                        <a:rPr lang="en-US" sz="1400" kern="1200">
                          <a:effectLst/>
                        </a:rPr>
                        <a:t>👇"</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iimage/post/story</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Like&amp;follow</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err="1">
                          <a:effectLst/>
                        </a:rPr>
                        <a:t>instagram</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17Sep</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awareness</a:t>
                      </a:r>
                      <a:endParaRPr lang="en-US" sz="1400" kern="1200" dirty="0">
                        <a:solidFill>
                          <a:schemeClr val="tx1"/>
                        </a:solidFill>
                        <a:effectLst/>
                        <a:latin typeface="+mn-lt"/>
                        <a:ea typeface="+mn-ea"/>
                        <a:cs typeface="+mn-cs"/>
                      </a:endParaRPr>
                    </a:p>
                  </a:txBody>
                  <a:tcPr marL="68580" marR="68580" marT="0" marB="0"/>
                </a:tc>
              </a:tr>
              <a:tr h="696563">
                <a:tc>
                  <a:txBody>
                    <a:bodyPr/>
                    <a:lstStyle/>
                    <a:p>
                      <a:pPr marL="0" marR="0" algn="l" defTabSz="914400" rtl="0" eaLnBrk="1" latinLnBrk="0" hangingPunct="1">
                        <a:lnSpc>
                          <a:spcPct val="115000"/>
                        </a:lnSpc>
                        <a:spcBef>
                          <a:spcPts val="0"/>
                        </a:spcBef>
                        <a:spcAft>
                          <a:spcPts val="0"/>
                        </a:spcAft>
                      </a:pPr>
                      <a:r>
                        <a:rPr lang="ar-SA" sz="1400" kern="1200">
                          <a:effectLst/>
                        </a:rPr>
                        <a:t>استطلاع صيحات التصميم</a:t>
                      </a:r>
                      <a:r>
                        <a:rPr lang="en-US" sz="1400" kern="1200">
                          <a:effectLst/>
                        </a:rPr>
                        <a:t>: "</a:t>
                      </a:r>
                      <a:r>
                        <a:rPr lang="ar-SA" sz="1400" kern="1200">
                          <a:effectLst/>
                        </a:rPr>
                        <a:t>أنت مع التصميمات الكلاسيك ولا المودرن؟ قولنا رأيك وصوت معانا في الاستطلاع</a:t>
                      </a:r>
                      <a:r>
                        <a:rPr lang="en-US" sz="1400" kern="1200">
                          <a:effectLst/>
                        </a:rPr>
                        <a:t>! 🏠🛋️"</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poll/post/story</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Like&amp;follow</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Tiktok</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18Sep</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awareness</a:t>
                      </a:r>
                      <a:endParaRPr lang="en-US" sz="1400" kern="1200" dirty="0">
                        <a:solidFill>
                          <a:schemeClr val="tx1"/>
                        </a:solidFill>
                        <a:effectLst/>
                        <a:latin typeface="+mn-lt"/>
                        <a:ea typeface="+mn-ea"/>
                        <a:cs typeface="+mn-cs"/>
                      </a:endParaRPr>
                    </a:p>
                  </a:txBody>
                  <a:tcPr marL="68580" marR="68580" marT="0" marB="0"/>
                </a:tc>
              </a:tr>
              <a:tr h="696563">
                <a:tc>
                  <a:txBody>
                    <a:bodyPr/>
                    <a:lstStyle/>
                    <a:p>
                      <a:pPr marL="0" marR="0" algn="l" defTabSz="914400" rtl="0" eaLnBrk="1" latinLnBrk="0" hangingPunct="1">
                        <a:lnSpc>
                          <a:spcPct val="115000"/>
                        </a:lnSpc>
                        <a:spcBef>
                          <a:spcPts val="0"/>
                        </a:spcBef>
                        <a:spcAft>
                          <a:spcPts val="0"/>
                        </a:spcAft>
                      </a:pPr>
                      <a:r>
                        <a:rPr lang="ar-SA" sz="1400" kern="1200">
                          <a:effectLst/>
                        </a:rPr>
                        <a:t>فيديو قصير لأفكار ديكور الحوائط</a:t>
                      </a:r>
                      <a:r>
                        <a:rPr lang="en-US" sz="1400" kern="1200">
                          <a:effectLst/>
                        </a:rPr>
                        <a:t>: "</a:t>
                      </a:r>
                      <a:r>
                        <a:rPr lang="ar-SA" sz="1400" kern="1200">
                          <a:effectLst/>
                        </a:rPr>
                        <a:t>الحوائط مش مجرد فراغ! شوف معانا إزاي تزينها بطرق مبتكرة</a:t>
                      </a:r>
                      <a:r>
                        <a:rPr lang="en-US" sz="1400" kern="1200">
                          <a:effectLst/>
                        </a:rPr>
                        <a:t>. 🎨🖼️"</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Video-</a:t>
                      </a:r>
                      <a:r>
                        <a:rPr lang="en-US" sz="1400" kern="1200" dirty="0" err="1">
                          <a:effectLst/>
                        </a:rPr>
                        <a:t>sreels</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Like&amp;follow</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instagram</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5 October</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Engagement</a:t>
                      </a:r>
                      <a:endParaRPr lang="en-US" sz="1400" kern="1200" dirty="0">
                        <a:solidFill>
                          <a:schemeClr val="tx1"/>
                        </a:solidFill>
                        <a:effectLst/>
                        <a:latin typeface="+mn-lt"/>
                        <a:ea typeface="+mn-ea"/>
                        <a:cs typeface="+mn-cs"/>
                      </a:endParaRPr>
                    </a:p>
                  </a:txBody>
                  <a:tcPr marL="68580" marR="68580" marT="0" marB="0"/>
                </a:tc>
              </a:tr>
              <a:tr h="696563">
                <a:tc>
                  <a:txBody>
                    <a:bodyPr/>
                    <a:lstStyle/>
                    <a:p>
                      <a:pPr marL="0" marR="0" algn="l" defTabSz="914400" rtl="0" eaLnBrk="1" latinLnBrk="0" hangingPunct="1">
                        <a:lnSpc>
                          <a:spcPct val="115000"/>
                        </a:lnSpc>
                        <a:spcBef>
                          <a:spcPts val="0"/>
                        </a:spcBef>
                        <a:spcAft>
                          <a:spcPts val="0"/>
                        </a:spcAft>
                      </a:pPr>
                      <a:r>
                        <a:rPr lang="ar-SA" sz="1400" kern="1200">
                          <a:effectLst/>
                        </a:rPr>
                        <a:t>فيديو لنصائح الإضاءة الطبيعية</a:t>
                      </a:r>
                      <a:r>
                        <a:rPr lang="en-US" sz="1400" kern="1200">
                          <a:effectLst/>
                        </a:rPr>
                        <a:t>: "</a:t>
                      </a:r>
                      <a:r>
                        <a:rPr lang="ar-SA" sz="1400" kern="1200">
                          <a:effectLst/>
                        </a:rPr>
                        <a:t>ازاي تخلي بيتك يستفيد من الإضاءة الطبيعية لأقصى درجة؟ </a:t>
                      </a:r>
                      <a:r>
                        <a:rPr lang="en-US" sz="1400" kern="1200">
                          <a:effectLst/>
                        </a:rPr>
                        <a:t>☀️🏡 #</a:t>
                      </a:r>
                      <a:r>
                        <a:rPr lang="ar-SA" sz="1400" kern="1200">
                          <a:effectLst/>
                        </a:rPr>
                        <a:t>ديكور_منزلي</a:t>
                      </a:r>
                      <a:r>
                        <a:rPr lang="en-US" sz="1400" kern="1200">
                          <a:effectLst/>
                        </a:rPr>
                        <a:t>"</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Video</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Like&amp;follow</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Tiktok</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6 October</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Engagement</a:t>
                      </a:r>
                      <a:endParaRPr lang="en-US" sz="1400" kern="1200" dirty="0">
                        <a:solidFill>
                          <a:schemeClr val="tx1"/>
                        </a:solidFill>
                        <a:effectLst/>
                        <a:latin typeface="+mn-lt"/>
                        <a:ea typeface="+mn-ea"/>
                        <a:cs typeface="+mn-cs"/>
                      </a:endParaRPr>
                    </a:p>
                  </a:txBody>
                  <a:tcPr marL="68580" marR="68580" marT="0" marB="0"/>
                </a:tc>
              </a:tr>
              <a:tr h="696563">
                <a:tc>
                  <a:txBody>
                    <a:bodyPr/>
                    <a:lstStyle/>
                    <a:p>
                      <a:pPr marL="0" marR="0" algn="l" defTabSz="914400" rtl="0" eaLnBrk="1" latinLnBrk="0" hangingPunct="1">
                        <a:lnSpc>
                          <a:spcPct val="115000"/>
                        </a:lnSpc>
                        <a:spcBef>
                          <a:spcPts val="0"/>
                        </a:spcBef>
                        <a:spcAft>
                          <a:spcPts val="0"/>
                        </a:spcAft>
                      </a:pPr>
                      <a:r>
                        <a:rPr lang="ar-SA" sz="1400" kern="1200" dirty="0">
                          <a:effectLst/>
                        </a:rPr>
                        <a:t>تصاميم مودرن لغرف السفرة</a:t>
                      </a:r>
                      <a:r>
                        <a:rPr lang="en-US" sz="1400" kern="1200" dirty="0">
                          <a:effectLst/>
                        </a:rPr>
                        <a:t>: "</a:t>
                      </a:r>
                      <a:r>
                        <a:rPr lang="ar-SA" sz="1400" kern="1200" dirty="0">
                          <a:effectLst/>
                        </a:rPr>
                        <a:t>غرف سفرة بديزاينات مودرن وفريدة. إيه التصميم اللي يعجبك أكتر؟ </a:t>
                      </a:r>
                      <a:r>
                        <a:rPr lang="en-US" sz="1400" kern="1200" dirty="0">
                          <a:effectLst/>
                        </a:rPr>
                        <a:t>🍽️✨"</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Images-storeis</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err="1">
                          <a:effectLst/>
                        </a:rPr>
                        <a:t>Like&amp;follow</a:t>
                      </a:r>
                      <a:endParaRPr lang="en-US" sz="1400" kern="1200" dirty="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Facebook</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a:effectLst/>
                        </a:rPr>
                        <a:t>7 October</a:t>
                      </a:r>
                      <a:endParaRPr lang="en-US" sz="1400" kern="1200">
                        <a:solidFill>
                          <a:schemeClr val="tx1"/>
                        </a:solidFill>
                        <a:effectLst/>
                        <a:latin typeface="+mn-lt"/>
                        <a:ea typeface="+mn-ea"/>
                        <a:cs typeface="+mn-cs"/>
                      </a:endParaRPr>
                    </a:p>
                  </a:txBody>
                  <a:tcPr marL="68580" marR="68580" marT="0" marB="0"/>
                </a:tc>
                <a:tc>
                  <a:txBody>
                    <a:bodyPr/>
                    <a:lstStyle/>
                    <a:p>
                      <a:pPr marL="0" marR="0" algn="l" defTabSz="914400" rtl="0" eaLnBrk="1" latinLnBrk="0" hangingPunct="1">
                        <a:lnSpc>
                          <a:spcPct val="115000"/>
                        </a:lnSpc>
                        <a:spcBef>
                          <a:spcPts val="0"/>
                        </a:spcBef>
                        <a:spcAft>
                          <a:spcPts val="0"/>
                        </a:spcAft>
                      </a:pPr>
                      <a:r>
                        <a:rPr lang="en-US" sz="1400" kern="1200" dirty="0">
                          <a:effectLst/>
                        </a:rPr>
                        <a:t>Engagement</a:t>
                      </a:r>
                      <a:endParaRPr lang="en-US" sz="1400" kern="1200" dirty="0">
                        <a:solidFill>
                          <a:schemeClr val="tx1"/>
                        </a:solidFill>
                        <a:effectLst/>
                        <a:latin typeface="+mn-lt"/>
                        <a:ea typeface="+mn-ea"/>
                        <a:cs typeface="+mn-cs"/>
                      </a:endParaRPr>
                    </a:p>
                  </a:txBody>
                  <a:tcPr marL="68580" marR="68580" marT="0" marB="0"/>
                </a:tc>
              </a:tr>
              <a:tr h="547299">
                <a:tc>
                  <a:txBody>
                    <a:bodyPr/>
                    <a:lstStyle/>
                    <a:p>
                      <a:pPr marL="0" marR="0">
                        <a:lnSpc>
                          <a:spcPct val="115000"/>
                        </a:lnSpc>
                        <a:spcBef>
                          <a:spcPts val="0"/>
                        </a:spcBef>
                        <a:spcAft>
                          <a:spcPts val="0"/>
                        </a:spcAft>
                      </a:pPr>
                      <a:r>
                        <a:rPr lang="ar-SA" sz="1100" b="1">
                          <a:effectLst/>
                          <a:latin typeface="Calibri"/>
                          <a:ea typeface="Calibri"/>
                          <a:cs typeface="Arial"/>
                        </a:rPr>
                        <a:t>قبل وبعد لإعادة تصميم مساحة العمل</a:t>
                      </a:r>
                      <a:r>
                        <a:rPr lang="en-US" sz="1100" b="1">
                          <a:effectLst/>
                          <a:latin typeface="Calibri"/>
                          <a:ea typeface="Calibri"/>
                          <a:cs typeface="Arial"/>
                        </a:rPr>
                        <a:t>:</a:t>
                      </a:r>
                      <a:r>
                        <a:rPr lang="en-US" sz="1100">
                          <a:effectLst/>
                          <a:latin typeface="Calibri"/>
                          <a:ea typeface="Calibri"/>
                          <a:cs typeface="Arial"/>
                        </a:rPr>
                        <a:t> "</a:t>
                      </a:r>
                      <a:r>
                        <a:rPr lang="ar-SA" sz="1100">
                          <a:effectLst/>
                          <a:latin typeface="Calibri"/>
                          <a:ea typeface="Calibri"/>
                          <a:cs typeface="Arial"/>
                        </a:rPr>
                        <a:t>عايز مكتب مريح وأنيق؟ شوف إعادة تصميم مكتب صغير للمزيد من الإنتاجية</a:t>
                      </a:r>
                      <a:r>
                        <a:rPr lang="en-US" sz="1100">
                          <a:effectLst/>
                          <a:latin typeface="Calibri"/>
                          <a:ea typeface="Calibri"/>
                          <a:cs typeface="Arial"/>
                        </a:rPr>
                        <a:t>! </a:t>
                      </a:r>
                      <a:r>
                        <a:rPr lang="en-US" sz="1100">
                          <a:effectLst/>
                          <a:latin typeface="Calibri"/>
                          <a:ea typeface="Calibri"/>
                          <a:cs typeface="Calibri"/>
                        </a:rPr>
                        <a:t>🖥️💡</a:t>
                      </a:r>
                      <a:r>
                        <a:rPr lang="en-US" sz="1100">
                          <a:effectLst/>
                          <a:latin typeface="Calibri"/>
                          <a:ea typeface="Calibri"/>
                          <a:cs typeface="Arial"/>
                        </a:rPr>
                        <a:t>"</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Video</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Like&amp;follow</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Tiktok</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9 October</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Engagement</a:t>
                      </a:r>
                    </a:p>
                  </a:txBody>
                  <a:tcPr marL="68580" marR="68580" marT="0" marB="0"/>
                </a:tc>
              </a:tr>
              <a:tr h="701162">
                <a:tc>
                  <a:txBody>
                    <a:bodyPr/>
                    <a:lstStyle/>
                    <a:p>
                      <a:pPr marL="0" marR="0">
                        <a:lnSpc>
                          <a:spcPct val="115000"/>
                        </a:lnSpc>
                        <a:spcBef>
                          <a:spcPts val="0"/>
                        </a:spcBef>
                        <a:spcAft>
                          <a:spcPts val="0"/>
                        </a:spcAft>
                      </a:pPr>
                      <a:r>
                        <a:rPr lang="ar-SA" sz="1100" b="1">
                          <a:effectLst/>
                          <a:latin typeface="Calibri"/>
                          <a:ea typeface="Calibri"/>
                          <a:cs typeface="Arial"/>
                        </a:rPr>
                        <a:t>نصائح لتنظيم المساحات الصغيرة</a:t>
                      </a:r>
                      <a:r>
                        <a:rPr lang="en-US" sz="1100" b="1">
                          <a:effectLst/>
                          <a:latin typeface="Calibri"/>
                          <a:ea typeface="Calibri"/>
                          <a:cs typeface="Arial"/>
                        </a:rPr>
                        <a:t>:</a:t>
                      </a:r>
                      <a:r>
                        <a:rPr lang="en-US" sz="1100">
                          <a:effectLst/>
                          <a:latin typeface="Calibri"/>
                          <a:ea typeface="Calibri"/>
                          <a:cs typeface="Arial"/>
                        </a:rPr>
                        <a:t> "</a:t>
                      </a:r>
                      <a:r>
                        <a:rPr lang="ar-SA" sz="1100">
                          <a:effectLst/>
                          <a:latin typeface="Calibri"/>
                          <a:ea typeface="Calibri"/>
                          <a:cs typeface="Arial"/>
                        </a:rPr>
                        <a:t>لو بتعاني من ضيق المساحة، اتفرج على الفيديو ده هتلاقي حلول بسيطة ومفيدة</a:t>
                      </a:r>
                      <a:r>
                        <a:rPr lang="en-US" sz="1100">
                          <a:effectLst/>
                          <a:latin typeface="Calibri"/>
                          <a:ea typeface="Calibri"/>
                          <a:cs typeface="Arial"/>
                        </a:rPr>
                        <a:t>! </a:t>
                      </a:r>
                      <a:r>
                        <a:rPr lang="en-US" sz="1100">
                          <a:effectLst/>
                          <a:latin typeface="Calibri"/>
                          <a:ea typeface="Calibri"/>
                          <a:cs typeface="Calibri"/>
                        </a:rPr>
                        <a:t>📦🏠</a:t>
                      </a:r>
                      <a:r>
                        <a:rPr lang="en-US" sz="1100">
                          <a:effectLst/>
                          <a:latin typeface="Calibri"/>
                          <a:ea typeface="Calibri"/>
                          <a:cs typeface="Arial"/>
                        </a:rPr>
                        <a:t>"</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Video-reel</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Like&amp;follow</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Facebook</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10 October</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Engagement</a:t>
                      </a:r>
                    </a:p>
                  </a:txBody>
                  <a:tcPr marL="68580" marR="68580" marT="0" marB="0"/>
                </a:tc>
              </a:tr>
              <a:tr h="883315">
                <a:tc>
                  <a:txBody>
                    <a:bodyPr/>
                    <a:lstStyle/>
                    <a:p>
                      <a:pPr marL="0" marR="0">
                        <a:lnSpc>
                          <a:spcPct val="115000"/>
                        </a:lnSpc>
                        <a:spcBef>
                          <a:spcPts val="0"/>
                        </a:spcBef>
                        <a:spcAft>
                          <a:spcPts val="0"/>
                        </a:spcAft>
                      </a:pPr>
                      <a:r>
                        <a:rPr lang="ar-SA" sz="1100" b="1">
                          <a:effectLst/>
                          <a:latin typeface="Calibri"/>
                          <a:ea typeface="Calibri"/>
                          <a:cs typeface="Arial"/>
                        </a:rPr>
                        <a:t>أفكار لتجديد الأثاث القديم</a:t>
                      </a:r>
                      <a:r>
                        <a:rPr lang="en-US" sz="1100" b="1">
                          <a:effectLst/>
                          <a:latin typeface="Calibri"/>
                          <a:ea typeface="Calibri"/>
                          <a:cs typeface="Arial"/>
                        </a:rPr>
                        <a:t>:</a:t>
                      </a:r>
                      <a:r>
                        <a:rPr lang="en-US" sz="1100">
                          <a:effectLst/>
                          <a:latin typeface="Calibri"/>
                          <a:ea typeface="Calibri"/>
                          <a:cs typeface="Arial"/>
                        </a:rPr>
                        <a:t> "</a:t>
                      </a:r>
                      <a:r>
                        <a:rPr lang="ar-SA" sz="1100">
                          <a:effectLst/>
                          <a:latin typeface="Calibri"/>
                          <a:ea typeface="Calibri"/>
                          <a:cs typeface="Arial"/>
                        </a:rPr>
                        <a:t>لو عندك قطع أثاث قديمة، الأفكار دي هتديها حياة جديدة وتخليها متماشية مع موضة السنة دي</a:t>
                      </a:r>
                      <a:r>
                        <a:rPr lang="en-US" sz="1100">
                          <a:effectLst/>
                          <a:latin typeface="Calibri"/>
                          <a:ea typeface="Calibri"/>
                          <a:cs typeface="Arial"/>
                        </a:rPr>
                        <a:t>. </a:t>
                      </a:r>
                      <a:r>
                        <a:rPr lang="en-US" sz="1100">
                          <a:effectLst/>
                          <a:latin typeface="Calibri"/>
                          <a:ea typeface="Calibri"/>
                          <a:cs typeface="Calibri"/>
                        </a:rPr>
                        <a:t>🔄🛋️</a:t>
                      </a:r>
                      <a:r>
                        <a:rPr lang="en-US" sz="1100">
                          <a:effectLst/>
                          <a:latin typeface="Calibri"/>
                          <a:ea typeface="Calibri"/>
                          <a:cs typeface="Arial"/>
                        </a:rPr>
                        <a:t>"</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images</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Like&amp;follow</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instagram</a:t>
                      </a:r>
                    </a:p>
                  </a:txBody>
                  <a:tcPr marL="68580" marR="68580" marT="0" marB="0"/>
                </a:tc>
                <a:tc>
                  <a:txBody>
                    <a:bodyPr/>
                    <a:lstStyle/>
                    <a:p>
                      <a:pPr marL="0" marR="0">
                        <a:lnSpc>
                          <a:spcPct val="115000"/>
                        </a:lnSpc>
                        <a:spcBef>
                          <a:spcPts val="0"/>
                        </a:spcBef>
                        <a:spcAft>
                          <a:spcPts val="0"/>
                        </a:spcAft>
                      </a:pPr>
                      <a:r>
                        <a:rPr lang="en-US" sz="1100">
                          <a:effectLst/>
                          <a:latin typeface="Calibri"/>
                          <a:ea typeface="Calibri"/>
                          <a:cs typeface="Arial"/>
                        </a:rPr>
                        <a:t>11 October</a:t>
                      </a:r>
                    </a:p>
                  </a:txBody>
                  <a:tcPr marL="68580" marR="68580" marT="0" marB="0"/>
                </a:tc>
                <a:tc>
                  <a:txBody>
                    <a:bodyPr/>
                    <a:lstStyle/>
                    <a:p>
                      <a:pPr marL="0" marR="0">
                        <a:lnSpc>
                          <a:spcPct val="115000"/>
                        </a:lnSpc>
                        <a:spcBef>
                          <a:spcPts val="0"/>
                        </a:spcBef>
                        <a:spcAft>
                          <a:spcPts val="0"/>
                        </a:spcAft>
                      </a:pPr>
                      <a:r>
                        <a:rPr lang="en-US" sz="1100" dirty="0">
                          <a:effectLst/>
                          <a:latin typeface="Calibri"/>
                          <a:ea typeface="Calibri"/>
                          <a:cs typeface="Arial"/>
                        </a:rPr>
                        <a:t>Engagement</a:t>
                      </a:r>
                    </a:p>
                  </a:txBody>
                  <a:tcPr marL="68580" marR="68580" marT="0" marB="0"/>
                </a:tc>
              </a:tr>
            </a:tbl>
          </a:graphicData>
        </a:graphic>
      </p:graphicFrame>
    </p:spTree>
    <p:extLst>
      <p:ext uri="{BB962C8B-B14F-4D97-AF65-F5344CB8AC3E}">
        <p14:creationId xmlns:p14="http://schemas.microsoft.com/office/powerpoint/2010/main" val="1136539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6095"/>
            <a:ext cx="7467600" cy="731838"/>
          </a:xfrm>
        </p:spPr>
        <p:txBody>
          <a:bodyPr>
            <a:normAutofit/>
          </a:bodyPr>
          <a:lstStyle/>
          <a:p>
            <a:r>
              <a:rPr lang="en-US" sz="3600" b="1" dirty="0" smtClean="0"/>
              <a:t>Content creation and type of content</a:t>
            </a:r>
            <a:endParaRPr lang="en-US" sz="3600" b="1" dirty="0"/>
          </a:p>
        </p:txBody>
      </p:sp>
      <p:sp>
        <p:nvSpPr>
          <p:cNvPr id="5" name="Content Placeholder 4"/>
          <p:cNvSpPr>
            <a:spLocks noGrp="1"/>
          </p:cNvSpPr>
          <p:nvPr>
            <p:ph idx="1"/>
          </p:nvPr>
        </p:nvSpPr>
        <p:spPr>
          <a:xfrm>
            <a:off x="36095" y="597568"/>
            <a:ext cx="9753600" cy="6308558"/>
          </a:xfrm>
        </p:spPr>
        <p:txBody>
          <a:bodyPr/>
          <a:lstStyle/>
          <a:p>
            <a:pPr marL="0" indent="0">
              <a:buNone/>
            </a:pPr>
            <a:r>
              <a:rPr lang="en-US" dirty="0" smtClean="0"/>
              <a:t>Type of content: awareness, showing case of the company </a:t>
            </a:r>
            <a:r>
              <a:rPr lang="en-US" dirty="0" smtClean="0"/>
              <a:t>portfolio.</a:t>
            </a:r>
            <a:endParaRPr lang="en-US" dirty="0" smtClean="0"/>
          </a:p>
          <a:p>
            <a:pPr marL="0" indent="0">
              <a:buNone/>
            </a:pPr>
            <a:endParaRPr lang="en-US" dirty="0" smtClean="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2590800"/>
            <a:ext cx="3505200" cy="3505200"/>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62600" y="2743200"/>
            <a:ext cx="3352800" cy="3352800"/>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2600" y="2731168"/>
            <a:ext cx="3200400" cy="3200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532412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6095"/>
            <a:ext cx="7467600" cy="731838"/>
          </a:xfrm>
        </p:spPr>
        <p:txBody>
          <a:bodyPr>
            <a:normAutofit/>
          </a:bodyPr>
          <a:lstStyle/>
          <a:p>
            <a:r>
              <a:rPr lang="en-US" sz="3600" b="1" dirty="0" smtClean="0"/>
              <a:t>Content creation and type of content</a:t>
            </a:r>
            <a:endParaRPr lang="en-US" sz="3600" b="1" dirty="0"/>
          </a:p>
        </p:txBody>
      </p:sp>
      <p:sp>
        <p:nvSpPr>
          <p:cNvPr id="5" name="Content Placeholder 4"/>
          <p:cNvSpPr>
            <a:spLocks noGrp="1"/>
          </p:cNvSpPr>
          <p:nvPr>
            <p:ph idx="1"/>
          </p:nvPr>
        </p:nvSpPr>
        <p:spPr>
          <a:xfrm>
            <a:off x="36095" y="597568"/>
            <a:ext cx="9753600" cy="6308558"/>
          </a:xfrm>
        </p:spPr>
        <p:txBody>
          <a:bodyPr/>
          <a:lstStyle/>
          <a:p>
            <a:pPr marL="0" indent="0">
              <a:buNone/>
            </a:pPr>
            <a:r>
              <a:rPr lang="en-US" dirty="0" smtClean="0"/>
              <a:t>Type of content: awareness, showing case of the company </a:t>
            </a:r>
            <a:r>
              <a:rPr lang="en-US" dirty="0" smtClean="0"/>
              <a:t>portfolio.</a:t>
            </a:r>
            <a:endParaRPr lang="en-US" dirty="0" smtClean="0"/>
          </a:p>
          <a:p>
            <a:pPr marL="0" indent="0">
              <a:buNone/>
            </a:pPr>
            <a:endParaRPr lang="en-US" dirty="0" smtClean="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2590800"/>
            <a:ext cx="3505200" cy="3505200"/>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62600" y="2743200"/>
            <a:ext cx="3352800" cy="3352800"/>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2600" y="2731168"/>
            <a:ext cx="3200400" cy="3200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80409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9144000" cy="1143000"/>
          </a:xfrm>
        </p:spPr>
        <p:txBody>
          <a:bodyPr>
            <a:noAutofit/>
          </a:bodyPr>
          <a:lstStyle/>
          <a:p>
            <a:r>
              <a:rPr lang="en-US" sz="3600" b="1" dirty="0"/>
              <a:t>Content creation and type of content stories</a:t>
            </a:r>
            <a:endParaRPr lang="en-US" sz="3600" b="1" dirty="0"/>
          </a:p>
        </p:txBody>
      </p:sp>
      <p:sp>
        <p:nvSpPr>
          <p:cNvPr id="5" name="Content Placeholder 4"/>
          <p:cNvSpPr>
            <a:spLocks noGrp="1"/>
          </p:cNvSpPr>
          <p:nvPr>
            <p:ph idx="1"/>
          </p:nvPr>
        </p:nvSpPr>
        <p:spPr>
          <a:xfrm>
            <a:off x="0" y="914400"/>
            <a:ext cx="8686800" cy="5211763"/>
          </a:xfrm>
        </p:spPr>
        <p:txBody>
          <a:bodyPr/>
          <a:lstStyle/>
          <a:p>
            <a:pPr marL="0" indent="0">
              <a:buNone/>
            </a:pPr>
            <a:r>
              <a:rPr lang="en-US" dirty="0" smtClean="0"/>
              <a:t>Type of content: awareness, showing case of the company </a:t>
            </a:r>
            <a:r>
              <a:rPr lang="en-US" dirty="0" smtClean="0"/>
              <a:t>portfolio.</a:t>
            </a:r>
            <a:endParaRPr lang="en-US" dirty="0" smtClean="0"/>
          </a:p>
          <a:p>
            <a:pPr marL="0" indent="0">
              <a:buNone/>
            </a:pPr>
            <a:endParaRPr lang="en-US" dirty="0" smtClean="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 y="2514600"/>
            <a:ext cx="3810000" cy="3810000"/>
          </a:xfrm>
          <a:prstGeom prst="rect">
            <a:avLst/>
          </a:prstGeom>
          <a:ln>
            <a:noFill/>
          </a:ln>
          <a:effectLst>
            <a:outerShdw blurRad="292100" dist="139700" dir="2700000" algn="tl" rotWithShape="0">
              <a:srgbClr val="333333">
                <a:alpha val="65000"/>
              </a:srgbClr>
            </a:outerShdw>
          </a:effectLst>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00600" y="2552700"/>
            <a:ext cx="3733800" cy="3733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23894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4800" y="175678"/>
            <a:ext cx="4724400" cy="6682322"/>
          </a:xfrm>
        </p:spPr>
      </p:pic>
    </p:spTree>
    <p:extLst>
      <p:ext uri="{BB962C8B-B14F-4D97-AF65-F5344CB8AC3E}">
        <p14:creationId xmlns:p14="http://schemas.microsoft.com/office/powerpoint/2010/main" val="14501779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Content creation and type of content</a:t>
            </a:r>
            <a:endParaRPr lang="en-US" dirty="0"/>
          </a:p>
        </p:txBody>
      </p:sp>
      <p:sp>
        <p:nvSpPr>
          <p:cNvPr id="5" name="Content Placeholder 4"/>
          <p:cNvSpPr>
            <a:spLocks noGrp="1"/>
          </p:cNvSpPr>
          <p:nvPr>
            <p:ph idx="1"/>
          </p:nvPr>
        </p:nvSpPr>
        <p:spPr/>
        <p:txBody>
          <a:bodyPr/>
          <a:lstStyle/>
          <a:p>
            <a:pPr marL="0" indent="0">
              <a:buNone/>
            </a:pPr>
            <a:r>
              <a:rPr lang="en-US" dirty="0" smtClean="0"/>
              <a:t>Type of content: video, reels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057400"/>
            <a:ext cx="8077200" cy="4388980"/>
          </a:xfrm>
          <a:prstGeom prst="rect">
            <a:avLst/>
          </a:prstGeom>
        </p:spPr>
      </p:pic>
    </p:spTree>
    <p:extLst>
      <p:ext uri="{BB962C8B-B14F-4D97-AF65-F5344CB8AC3E}">
        <p14:creationId xmlns:p14="http://schemas.microsoft.com/office/powerpoint/2010/main" val="1415439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Tactics</a:t>
            </a:r>
            <a:endParaRPr lang="en-US" dirty="0"/>
          </a:p>
        </p:txBody>
      </p:sp>
      <p:sp>
        <p:nvSpPr>
          <p:cNvPr id="3" name="Content Placeholder 2"/>
          <p:cNvSpPr>
            <a:spLocks noGrp="1"/>
          </p:cNvSpPr>
          <p:nvPr>
            <p:ph idx="1"/>
          </p:nvPr>
        </p:nvSpPr>
        <p:spPr/>
        <p:txBody>
          <a:bodyPr>
            <a:normAutofit fontScale="85000" lnSpcReduction="20000"/>
          </a:bodyPr>
          <a:lstStyle/>
          <a:p>
            <a:r>
              <a:rPr lang="en-US" dirty="0"/>
              <a:t>·  </a:t>
            </a:r>
            <a:r>
              <a:rPr lang="en-US" b="1" dirty="0"/>
              <a:t>Key Platforms</a:t>
            </a:r>
            <a:r>
              <a:rPr lang="en-US" dirty="0"/>
              <a:t>:</a:t>
            </a:r>
          </a:p>
          <a:p>
            <a:pPr lvl="0"/>
            <a:r>
              <a:rPr lang="en-US" b="1" dirty="0" err="1"/>
              <a:t>Instagram</a:t>
            </a:r>
            <a:r>
              <a:rPr lang="en-US" dirty="0"/>
              <a:t>: Visual storytelling and portfolio display.</a:t>
            </a:r>
          </a:p>
          <a:p>
            <a:pPr lvl="0"/>
            <a:r>
              <a:rPr lang="en-US" b="1" dirty="0"/>
              <a:t>Facebook</a:t>
            </a:r>
            <a:r>
              <a:rPr lang="en-US" dirty="0"/>
              <a:t>: Community building and sharing detailed content (e.g., project stories).</a:t>
            </a:r>
          </a:p>
          <a:p>
            <a:pPr lvl="0"/>
            <a:r>
              <a:rPr lang="en-US" b="1" dirty="0" err="1"/>
              <a:t>Pinterest</a:t>
            </a:r>
            <a:r>
              <a:rPr lang="en-US" dirty="0"/>
              <a:t>: Idea boards for design inspiration and mood boards.</a:t>
            </a:r>
          </a:p>
          <a:p>
            <a:pPr lvl="0"/>
            <a:r>
              <a:rPr lang="en-US" b="1" dirty="0"/>
              <a:t>LinkedIn</a:t>
            </a:r>
            <a:r>
              <a:rPr lang="en-US" dirty="0"/>
              <a:t>: B2B connections with real estate developers and commercial clients.</a:t>
            </a:r>
          </a:p>
          <a:p>
            <a:pPr lvl="0"/>
            <a:r>
              <a:rPr lang="en-US" b="1" dirty="0" err="1"/>
              <a:t>TikTok</a:t>
            </a:r>
            <a:r>
              <a:rPr lang="en-US" dirty="0"/>
              <a:t>: Short-form content showcasing creative processes and transformations.</a:t>
            </a:r>
          </a:p>
          <a:p>
            <a:r>
              <a:rPr lang="en-US" b="1" dirty="0"/>
              <a:t>Brand Identity</a:t>
            </a:r>
            <a:r>
              <a:rPr lang="en-US" dirty="0"/>
              <a:t>:</a:t>
            </a:r>
          </a:p>
          <a:p>
            <a:endParaRPr lang="en-US" dirty="0"/>
          </a:p>
        </p:txBody>
      </p:sp>
    </p:spTree>
    <p:extLst>
      <p:ext uri="{BB962C8B-B14F-4D97-AF65-F5344CB8AC3E}">
        <p14:creationId xmlns:p14="http://schemas.microsoft.com/office/powerpoint/2010/main" val="1579951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Business brief</a:t>
            </a:r>
            <a:endParaRPr lang="en-US" dirty="0"/>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820587" y="1752600"/>
            <a:ext cx="3739164" cy="2199807"/>
          </a:xfr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11843" y="3952407"/>
            <a:ext cx="3760404" cy="2209800"/>
          </a:xfrm>
          <a:prstGeom prst="rect">
            <a:avLst/>
          </a:prstGeom>
        </p:spPr>
      </p:pic>
      <p:sp>
        <p:nvSpPr>
          <p:cNvPr id="9" name="TextBox 8"/>
          <p:cNvSpPr txBox="1"/>
          <p:nvPr/>
        </p:nvSpPr>
        <p:spPr>
          <a:xfrm>
            <a:off x="457200" y="1371600"/>
            <a:ext cx="3657600" cy="4801314"/>
          </a:xfrm>
          <a:prstGeom prst="rect">
            <a:avLst/>
          </a:prstGeom>
          <a:noFill/>
        </p:spPr>
        <p:txBody>
          <a:bodyPr wrap="square" rtlCol="0">
            <a:spAutoFit/>
          </a:bodyPr>
          <a:lstStyle/>
          <a:p>
            <a:r>
              <a:rPr lang="en-US" dirty="0" err="1" smtClean="0"/>
              <a:t>Shaheqat</a:t>
            </a:r>
            <a:r>
              <a:rPr lang="en-US" dirty="0" smtClean="0"/>
              <a:t> engineering services office</a:t>
            </a:r>
          </a:p>
          <a:p>
            <a:r>
              <a:rPr lang="en-US" dirty="0" smtClean="0"/>
              <a:t>Offers multiple services:</a:t>
            </a:r>
          </a:p>
          <a:p>
            <a:pPr marL="285750" indent="-285750">
              <a:buFont typeface="Wingdings" pitchFamily="2" charset="2"/>
              <a:buChar char="Ø"/>
            </a:pPr>
            <a:r>
              <a:rPr lang="en-US" dirty="0" smtClean="0"/>
              <a:t>Interior design.</a:t>
            </a:r>
          </a:p>
          <a:p>
            <a:pPr marL="285750" indent="-285750">
              <a:buFont typeface="Wingdings" pitchFamily="2" charset="2"/>
              <a:buChar char="Ø"/>
            </a:pPr>
            <a:r>
              <a:rPr lang="en-US" dirty="0" smtClean="0"/>
              <a:t>Architecture.</a:t>
            </a:r>
          </a:p>
          <a:p>
            <a:pPr marL="285750" indent="-285750">
              <a:buFont typeface="Wingdings" pitchFamily="2" charset="2"/>
              <a:buChar char="Ø"/>
            </a:pPr>
            <a:r>
              <a:rPr lang="en-US" dirty="0" smtClean="0"/>
              <a:t>Construction services.</a:t>
            </a:r>
          </a:p>
          <a:p>
            <a:r>
              <a:rPr lang="en-US" b="1" dirty="0" smtClean="0"/>
              <a:t>Located</a:t>
            </a:r>
            <a:r>
              <a:rPr lang="en-US" dirty="0" smtClean="0"/>
              <a:t> in </a:t>
            </a:r>
            <a:r>
              <a:rPr lang="en-US" dirty="0" err="1" smtClean="0"/>
              <a:t>Minya</a:t>
            </a:r>
            <a:r>
              <a:rPr lang="en-US" dirty="0" smtClean="0"/>
              <a:t> serving whole upper </a:t>
            </a:r>
            <a:r>
              <a:rPr lang="en-US" dirty="0"/>
              <a:t>E</a:t>
            </a:r>
            <a:r>
              <a:rPr lang="en-US" dirty="0" smtClean="0"/>
              <a:t>gypt area.</a:t>
            </a:r>
          </a:p>
          <a:p>
            <a:r>
              <a:rPr lang="en-US" dirty="0" smtClean="0"/>
              <a:t>Their online presence is restricted to Facebook and integral and mainly facing an issue with low awareness despite their strong high quality </a:t>
            </a:r>
            <a:r>
              <a:rPr lang="en-US" dirty="0" err="1" smtClean="0"/>
              <a:t>protofolio</a:t>
            </a:r>
            <a:r>
              <a:rPr lang="en-US" dirty="0" smtClean="0"/>
              <a:t>.</a:t>
            </a:r>
          </a:p>
          <a:p>
            <a:r>
              <a:rPr lang="en-US" dirty="0" smtClean="0"/>
              <a:t>-thus our aim is to raise the awareness of the brand through multiple channels.</a:t>
            </a:r>
          </a:p>
          <a:p>
            <a:endParaRPr lang="en-US" dirty="0" smtClean="0"/>
          </a:p>
          <a:p>
            <a:endParaRPr lang="en-US" dirty="0" smtClean="0"/>
          </a:p>
        </p:txBody>
      </p:sp>
    </p:spTree>
    <p:extLst>
      <p:ext uri="{BB962C8B-B14F-4D97-AF65-F5344CB8AC3E}">
        <p14:creationId xmlns:p14="http://schemas.microsoft.com/office/powerpoint/2010/main" val="12050251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Campaign management</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185623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analytics</a:t>
            </a:r>
            <a:endParaRPr lang="en-US" dirty="0"/>
          </a:p>
        </p:txBody>
      </p:sp>
      <p:sp>
        <p:nvSpPr>
          <p:cNvPr id="3" name="Content Placeholder 2"/>
          <p:cNvSpPr>
            <a:spLocks noGrp="1"/>
          </p:cNvSpPr>
          <p:nvPr>
            <p:ph idx="1"/>
          </p:nvPr>
        </p:nvSpPr>
        <p:spPr/>
        <p:txBody>
          <a:bodyPr/>
          <a:lstStyle/>
          <a:p>
            <a:r>
              <a:rPr lang="en-US" dirty="0" smtClean="0"/>
              <a:t>Tools: </a:t>
            </a:r>
            <a:r>
              <a:rPr lang="en-US" dirty="0" err="1" smtClean="0"/>
              <a:t>google</a:t>
            </a:r>
            <a:r>
              <a:rPr lang="en-US" dirty="0" smtClean="0"/>
              <a:t> analytics.</a:t>
            </a:r>
          </a:p>
          <a:p>
            <a:r>
              <a:rPr lang="en-US" dirty="0" smtClean="0"/>
              <a:t>Views</a:t>
            </a:r>
          </a:p>
          <a:p>
            <a:r>
              <a:rPr lang="en-US" dirty="0" smtClean="0"/>
              <a:t>Conversion rate</a:t>
            </a:r>
          </a:p>
          <a:p>
            <a:r>
              <a:rPr lang="en-US" dirty="0" err="1" smtClean="0"/>
              <a:t>Engament</a:t>
            </a:r>
            <a:endParaRPr lang="en-US" dirty="0" smtClean="0"/>
          </a:p>
          <a:p>
            <a:r>
              <a:rPr lang="en-US" dirty="0" err="1" smtClean="0"/>
              <a:t>Roi</a:t>
            </a:r>
            <a:endParaRPr lang="en-US" dirty="0" smtClean="0"/>
          </a:p>
          <a:p>
            <a:r>
              <a:rPr lang="en-US" dirty="0" smtClean="0"/>
              <a:t>Evaluate </a:t>
            </a:r>
            <a:r>
              <a:rPr lang="en-US" dirty="0" err="1" smtClean="0"/>
              <a:t>resaults</a:t>
            </a:r>
            <a:r>
              <a:rPr lang="en-US" dirty="0" smtClean="0"/>
              <a:t> based on objective.</a:t>
            </a:r>
            <a:endParaRPr lang="en-US" dirty="0"/>
          </a:p>
        </p:txBody>
      </p:sp>
    </p:spTree>
    <p:extLst>
      <p:ext uri="{BB962C8B-B14F-4D97-AF65-F5344CB8AC3E}">
        <p14:creationId xmlns:p14="http://schemas.microsoft.com/office/powerpoint/2010/main" val="14906197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suggestions</a:t>
            </a:r>
            <a:endParaRPr lang="en-US" dirty="0"/>
          </a:p>
        </p:txBody>
      </p:sp>
      <p:sp>
        <p:nvSpPr>
          <p:cNvPr id="3" name="Content Placeholder 2"/>
          <p:cNvSpPr>
            <a:spLocks noGrp="1"/>
          </p:cNvSpPr>
          <p:nvPr>
            <p:ph idx="1"/>
          </p:nvPr>
        </p:nvSpPr>
        <p:spPr/>
        <p:txBody>
          <a:bodyPr/>
          <a:lstStyle/>
          <a:p>
            <a:r>
              <a:rPr lang="en-US" dirty="0" smtClean="0"/>
              <a:t>Suggest some enhances for the campaign based on what </a:t>
            </a:r>
            <a:r>
              <a:rPr lang="en-US" dirty="0" err="1" smtClean="0"/>
              <a:t>awas</a:t>
            </a:r>
            <a:r>
              <a:rPr lang="en-US" dirty="0" smtClean="0"/>
              <a:t> wrong.</a:t>
            </a:r>
          </a:p>
          <a:p>
            <a:r>
              <a:rPr lang="en-US" dirty="0" smtClean="0"/>
              <a:t>Suggest what makes next </a:t>
            </a:r>
            <a:r>
              <a:rPr lang="en-US" dirty="0" err="1" smtClean="0"/>
              <a:t>campain</a:t>
            </a:r>
            <a:r>
              <a:rPr lang="en-US" dirty="0" smtClean="0"/>
              <a:t> better.</a:t>
            </a:r>
          </a:p>
          <a:p>
            <a:endParaRPr lang="en-US" dirty="0"/>
          </a:p>
        </p:txBody>
      </p:sp>
    </p:spTree>
    <p:extLst>
      <p:ext uri="{BB962C8B-B14F-4D97-AF65-F5344CB8AC3E}">
        <p14:creationId xmlns:p14="http://schemas.microsoft.com/office/powerpoint/2010/main" val="836126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Market analysis: Pest analysis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721694763"/>
              </p:ext>
            </p:extLst>
          </p:nvPr>
        </p:nvGraphicFramePr>
        <p:xfrm>
          <a:off x="0" y="2265965"/>
          <a:ext cx="9144000" cy="7416515"/>
        </p:xfrm>
        <a:graphic>
          <a:graphicData uri="http://schemas.openxmlformats.org/drawingml/2006/table">
            <a:tbl>
              <a:tblPr firstRow="1" bandRow="1">
                <a:tableStyleId>{2D5ABB26-0587-4C30-8999-92F81FD0307C}</a:tableStyleId>
              </a:tblPr>
              <a:tblGrid>
                <a:gridCol w="2286000"/>
                <a:gridCol w="2286000"/>
                <a:gridCol w="2286000"/>
                <a:gridCol w="2286000"/>
              </a:tblGrid>
              <a:tr h="283433">
                <a:tc>
                  <a:txBody>
                    <a:bodyPr/>
                    <a:lstStyle/>
                    <a:p>
                      <a:pPr marL="0" marR="0" algn="l" rtl="0">
                        <a:lnSpc>
                          <a:spcPct val="115000"/>
                        </a:lnSpc>
                        <a:spcBef>
                          <a:spcPts val="0"/>
                        </a:spcBef>
                        <a:spcAft>
                          <a:spcPts val="0"/>
                        </a:spcAft>
                      </a:pPr>
                      <a:r>
                        <a:rPr lang="en-US" sz="1400" b="1" dirty="0">
                          <a:effectLst/>
                          <a:latin typeface="Calibri"/>
                          <a:ea typeface="Calibri"/>
                          <a:cs typeface="Arial"/>
                        </a:rPr>
                        <a:t>Political</a:t>
                      </a:r>
                      <a:endParaRPr lang="en-US" sz="1100" dirty="0">
                        <a:effectLst/>
                        <a:latin typeface="Calibri"/>
                        <a:ea typeface="Calibri"/>
                        <a:cs typeface="Arial"/>
                      </a:endParaRPr>
                    </a:p>
                  </a:txBody>
                  <a:tcPr marL="68580" marR="68580" marT="0" marB="0"/>
                </a:tc>
                <a:tc>
                  <a:txBody>
                    <a:bodyPr/>
                    <a:lstStyle/>
                    <a:p>
                      <a:pPr marL="0" marR="0" algn="l" rtl="0">
                        <a:lnSpc>
                          <a:spcPct val="115000"/>
                        </a:lnSpc>
                        <a:spcBef>
                          <a:spcPts val="0"/>
                        </a:spcBef>
                        <a:spcAft>
                          <a:spcPts val="0"/>
                        </a:spcAft>
                      </a:pPr>
                      <a:r>
                        <a:rPr lang="en-US" sz="1400" b="1">
                          <a:effectLst/>
                          <a:latin typeface="Calibri"/>
                          <a:ea typeface="Calibri"/>
                          <a:cs typeface="Arial"/>
                        </a:rPr>
                        <a:t>Economical</a:t>
                      </a:r>
                      <a:endParaRPr lang="en-US" sz="1100">
                        <a:effectLst/>
                        <a:latin typeface="Calibri"/>
                        <a:ea typeface="Calibri"/>
                        <a:cs typeface="Arial"/>
                      </a:endParaRPr>
                    </a:p>
                  </a:txBody>
                  <a:tcPr marL="68580" marR="68580" marT="0" marB="0"/>
                </a:tc>
                <a:tc>
                  <a:txBody>
                    <a:bodyPr/>
                    <a:lstStyle/>
                    <a:p>
                      <a:pPr marL="0" marR="0" algn="l" rtl="0">
                        <a:lnSpc>
                          <a:spcPct val="115000"/>
                        </a:lnSpc>
                        <a:spcBef>
                          <a:spcPts val="0"/>
                        </a:spcBef>
                        <a:spcAft>
                          <a:spcPts val="0"/>
                        </a:spcAft>
                      </a:pPr>
                      <a:r>
                        <a:rPr lang="en-US" sz="1400" b="1">
                          <a:effectLst/>
                          <a:latin typeface="Calibri"/>
                          <a:ea typeface="Calibri"/>
                          <a:cs typeface="Arial"/>
                        </a:rPr>
                        <a:t>Social</a:t>
                      </a:r>
                      <a:endParaRPr lang="en-US" sz="1100">
                        <a:effectLst/>
                        <a:latin typeface="Calibri"/>
                        <a:ea typeface="Calibri"/>
                        <a:cs typeface="Arial"/>
                      </a:endParaRPr>
                    </a:p>
                  </a:txBody>
                  <a:tcPr marL="68580" marR="68580" marT="0" marB="0"/>
                </a:tc>
                <a:tc>
                  <a:txBody>
                    <a:bodyPr/>
                    <a:lstStyle/>
                    <a:p>
                      <a:pPr marL="0" marR="0" algn="l" rtl="0">
                        <a:lnSpc>
                          <a:spcPct val="115000"/>
                        </a:lnSpc>
                        <a:spcBef>
                          <a:spcPts val="0"/>
                        </a:spcBef>
                        <a:spcAft>
                          <a:spcPts val="0"/>
                        </a:spcAft>
                      </a:pPr>
                      <a:r>
                        <a:rPr lang="en-US" sz="1400" b="1">
                          <a:effectLst/>
                          <a:latin typeface="Calibri"/>
                          <a:ea typeface="Calibri"/>
                          <a:cs typeface="Arial"/>
                        </a:rPr>
                        <a:t>Techological</a:t>
                      </a:r>
                      <a:endParaRPr lang="en-US" sz="1100">
                        <a:effectLst/>
                        <a:latin typeface="Calibri"/>
                        <a:ea typeface="Calibri"/>
                        <a:cs typeface="Arial"/>
                      </a:endParaRPr>
                    </a:p>
                  </a:txBody>
                  <a:tcPr marL="68580" marR="68580" marT="0" marB="0"/>
                </a:tc>
              </a:tr>
              <a:tr h="5893847">
                <a:tc>
                  <a:txBody>
                    <a:bodyPr/>
                    <a:lstStyle/>
                    <a:p>
                      <a:pPr marL="342900" marR="0" lvl="0" indent="-342900" algn="l" rtl="0">
                        <a:lnSpc>
                          <a:spcPct val="115000"/>
                        </a:lnSpc>
                        <a:spcBef>
                          <a:spcPts val="0"/>
                        </a:spcBef>
                        <a:spcAft>
                          <a:spcPts val="0"/>
                        </a:spcAft>
                        <a:buSzPts val="1400"/>
                        <a:buFont typeface="+mj-lt"/>
                        <a:buAutoNum type="arabicPeriod"/>
                      </a:pPr>
                      <a:r>
                        <a:rPr lang="en-US" sz="1100" dirty="0">
                          <a:effectLst/>
                          <a:latin typeface="Calibri"/>
                          <a:ea typeface="Calibri"/>
                          <a:cs typeface="Arial"/>
                        </a:rPr>
                        <a:t>The company ensure compliance with building codes and zoning laws when designing interiors for both residential and commercial properties.</a:t>
                      </a:r>
                    </a:p>
                    <a:p>
                      <a:pPr marL="342900" marR="0" lvl="0" indent="-342900" algn="l" rtl="0">
                        <a:lnSpc>
                          <a:spcPct val="115000"/>
                        </a:lnSpc>
                        <a:spcBef>
                          <a:spcPts val="0"/>
                        </a:spcBef>
                        <a:spcAft>
                          <a:spcPts val="0"/>
                        </a:spcAft>
                        <a:buSzPts val="1400"/>
                        <a:buFont typeface="+mj-lt"/>
                        <a:buAutoNum type="arabicPeriod"/>
                      </a:pPr>
                      <a:r>
                        <a:rPr lang="en-US" sz="1100" dirty="0">
                          <a:effectLst/>
                          <a:latin typeface="Calibri"/>
                          <a:ea typeface="Calibri"/>
                          <a:cs typeface="Arial"/>
                        </a:rPr>
                        <a:t>understanding Egypt’s tax regulations is crucial, including Value Added Tax on goods and services. Any changes in tax policies or increases could affect project </a:t>
                      </a:r>
                      <a:r>
                        <a:rPr lang="en-US" sz="1100" dirty="0" err="1">
                          <a:effectLst/>
                          <a:latin typeface="Calibri"/>
                          <a:ea typeface="Calibri"/>
                          <a:cs typeface="Arial"/>
                        </a:rPr>
                        <a:t>apricing</a:t>
                      </a:r>
                      <a:r>
                        <a:rPr lang="en-US" sz="1100" dirty="0">
                          <a:effectLst/>
                          <a:latin typeface="Calibri"/>
                          <a:ea typeface="Calibri"/>
                          <a:cs typeface="Arial"/>
                        </a:rPr>
                        <a:t>.</a:t>
                      </a:r>
                    </a:p>
                    <a:p>
                      <a:pPr marL="342900" marR="0" lvl="0" indent="-342900" algn="l" rtl="0">
                        <a:lnSpc>
                          <a:spcPct val="115000"/>
                        </a:lnSpc>
                        <a:spcBef>
                          <a:spcPts val="0"/>
                        </a:spcBef>
                        <a:spcAft>
                          <a:spcPts val="0"/>
                        </a:spcAft>
                        <a:buSzPts val="1400"/>
                        <a:buFont typeface="+mj-lt"/>
                        <a:buAutoNum type="arabicPeriod"/>
                      </a:pPr>
                      <a:r>
                        <a:rPr lang="en-US" sz="1100" dirty="0">
                          <a:effectLst/>
                          <a:latin typeface="Calibri"/>
                          <a:ea typeface="Calibri"/>
                          <a:cs typeface="Arial"/>
                        </a:rPr>
                        <a:t> Any political instability could affect economic conditions, construction projects, and overall consumer confidence.</a:t>
                      </a:r>
                    </a:p>
                    <a:p>
                      <a:pPr marL="342900" marR="0" lvl="0" indent="-342900" algn="l" rtl="0">
                        <a:lnSpc>
                          <a:spcPct val="115000"/>
                        </a:lnSpc>
                        <a:spcBef>
                          <a:spcPts val="0"/>
                        </a:spcBef>
                        <a:spcAft>
                          <a:spcPts val="0"/>
                        </a:spcAft>
                        <a:buSzPts val="1400"/>
                        <a:buFont typeface="+mj-lt"/>
                        <a:buAutoNum type="arabicPeriod"/>
                      </a:pPr>
                      <a:r>
                        <a:rPr lang="en-US" sz="1100" dirty="0">
                          <a:effectLst/>
                          <a:latin typeface="Calibri"/>
                          <a:ea typeface="Calibri"/>
                          <a:cs typeface="Arial"/>
                        </a:rPr>
                        <a:t>Egypt is undergoing urban expansion projects and other real state </a:t>
                      </a:r>
                      <a:r>
                        <a:rPr lang="en-US" sz="1100" dirty="0" err="1">
                          <a:effectLst/>
                          <a:latin typeface="Calibri"/>
                          <a:ea typeface="Calibri"/>
                          <a:cs typeface="Arial"/>
                        </a:rPr>
                        <a:t>investement</a:t>
                      </a:r>
                      <a:r>
                        <a:rPr lang="en-US" sz="1100" dirty="0">
                          <a:effectLst/>
                          <a:latin typeface="Calibri"/>
                          <a:ea typeface="Calibri"/>
                          <a:cs typeface="Arial"/>
                        </a:rPr>
                        <a:t>, </a:t>
                      </a:r>
                      <a:r>
                        <a:rPr lang="en-US" sz="1100" dirty="0" err="1">
                          <a:effectLst/>
                          <a:latin typeface="Calibri"/>
                          <a:ea typeface="Calibri"/>
                          <a:cs typeface="Arial"/>
                        </a:rPr>
                        <a:t>hese</a:t>
                      </a:r>
                      <a:r>
                        <a:rPr lang="en-US" sz="1100" dirty="0">
                          <a:effectLst/>
                          <a:latin typeface="Calibri"/>
                          <a:ea typeface="Calibri"/>
                          <a:cs typeface="Arial"/>
                        </a:rPr>
                        <a:t> could provide significant opportunities for interior design firms to tap into new markets.</a:t>
                      </a:r>
                    </a:p>
                  </a:txBody>
                  <a:tcPr marL="68580" marR="68580" marT="0" marB="0"/>
                </a:tc>
                <a:tc>
                  <a:txBody>
                    <a:bodyPr/>
                    <a:lstStyle/>
                    <a:p>
                      <a:pPr marL="0" marR="0" algn="l" rtl="0">
                        <a:lnSpc>
                          <a:spcPct val="115000"/>
                        </a:lnSpc>
                        <a:spcBef>
                          <a:spcPts val="0"/>
                        </a:spcBef>
                        <a:spcAft>
                          <a:spcPts val="0"/>
                        </a:spcAft>
                      </a:pPr>
                      <a:r>
                        <a:rPr lang="en-US" sz="1100" b="1" dirty="0">
                          <a:effectLst/>
                          <a:latin typeface="Calibri"/>
                          <a:ea typeface="Calibri"/>
                          <a:cs typeface="Arial"/>
                        </a:rPr>
                        <a:t>1-Currency Fluctuations</a:t>
                      </a:r>
                      <a:r>
                        <a:rPr lang="en-US" sz="1100" dirty="0">
                          <a:effectLst/>
                          <a:latin typeface="Calibri"/>
                          <a:ea typeface="Calibri"/>
                          <a:cs typeface="Arial"/>
                        </a:rPr>
                        <a:t>: The Egyptian pound is experiencing fluctuations in recent years, affecting the cost of imported materials. The company may need to adjust pricing strategies accordingly or seek out local suppliers to mitigate risks.</a:t>
                      </a:r>
                    </a:p>
                    <a:p>
                      <a:pPr marL="0" marR="0" algn="l" rtl="0">
                        <a:lnSpc>
                          <a:spcPct val="115000"/>
                        </a:lnSpc>
                        <a:spcBef>
                          <a:spcPts val="0"/>
                        </a:spcBef>
                        <a:spcAft>
                          <a:spcPts val="0"/>
                        </a:spcAft>
                      </a:pPr>
                      <a:r>
                        <a:rPr lang="en-US" sz="1100" b="1" dirty="0">
                          <a:effectLst/>
                          <a:latin typeface="Calibri"/>
                          <a:ea typeface="Calibri"/>
                          <a:cs typeface="Arial"/>
                        </a:rPr>
                        <a:t> </a:t>
                      </a:r>
                      <a:endParaRPr lang="en-US" sz="1100" dirty="0">
                        <a:effectLst/>
                        <a:latin typeface="Calibri"/>
                        <a:ea typeface="Calibri"/>
                        <a:cs typeface="Arial"/>
                      </a:endParaRPr>
                    </a:p>
                    <a:p>
                      <a:pPr marL="0" marR="0" algn="l" rtl="0">
                        <a:lnSpc>
                          <a:spcPct val="115000"/>
                        </a:lnSpc>
                        <a:spcBef>
                          <a:spcPts val="0"/>
                        </a:spcBef>
                        <a:spcAft>
                          <a:spcPts val="0"/>
                        </a:spcAft>
                      </a:pPr>
                      <a:r>
                        <a:rPr lang="en-US" sz="1100" b="1" dirty="0">
                          <a:effectLst/>
                          <a:latin typeface="Calibri"/>
                          <a:ea typeface="Calibri"/>
                          <a:cs typeface="Arial"/>
                        </a:rPr>
                        <a:t>2-</a:t>
                      </a:r>
                      <a:r>
                        <a:rPr lang="en-US" sz="1100" dirty="0">
                          <a:effectLst/>
                          <a:latin typeface="Calibri"/>
                          <a:ea typeface="Calibri"/>
                          <a:cs typeface="Arial"/>
                        </a:rPr>
                        <a:t>A growing middle class and upper-class segment in New </a:t>
                      </a:r>
                      <a:r>
                        <a:rPr lang="en-US" sz="1100" dirty="0" err="1">
                          <a:effectLst/>
                          <a:latin typeface="Calibri"/>
                          <a:ea typeface="Calibri"/>
                          <a:cs typeface="Arial"/>
                        </a:rPr>
                        <a:t>minya</a:t>
                      </a:r>
                      <a:r>
                        <a:rPr lang="en-US" sz="1100" dirty="0">
                          <a:effectLst/>
                          <a:latin typeface="Calibri"/>
                          <a:ea typeface="Calibri"/>
                          <a:cs typeface="Arial"/>
                        </a:rPr>
                        <a:t> are increasingly investing in luxury goods, property development, and personal space enhancements.</a:t>
                      </a:r>
                    </a:p>
                    <a:p>
                      <a:pPr marL="0" marR="0" algn="l" rtl="0">
                        <a:lnSpc>
                          <a:spcPct val="115000"/>
                        </a:lnSpc>
                        <a:spcBef>
                          <a:spcPts val="0"/>
                        </a:spcBef>
                        <a:spcAft>
                          <a:spcPts val="0"/>
                        </a:spcAft>
                      </a:pPr>
                      <a:r>
                        <a:rPr lang="en-US" sz="1100" b="1" dirty="0">
                          <a:effectLst/>
                          <a:latin typeface="Calibri"/>
                          <a:ea typeface="Calibri"/>
                          <a:cs typeface="Arial"/>
                        </a:rPr>
                        <a:t> </a:t>
                      </a:r>
                      <a:endParaRPr lang="en-US" sz="1100" dirty="0">
                        <a:effectLst/>
                        <a:latin typeface="Calibri"/>
                        <a:ea typeface="Calibri"/>
                        <a:cs typeface="Arial"/>
                      </a:endParaRPr>
                    </a:p>
                    <a:p>
                      <a:pPr marL="0" marR="0" algn="l" rtl="0">
                        <a:lnSpc>
                          <a:spcPct val="115000"/>
                        </a:lnSpc>
                        <a:spcBef>
                          <a:spcPts val="0"/>
                        </a:spcBef>
                        <a:spcAft>
                          <a:spcPts val="0"/>
                        </a:spcAft>
                      </a:pPr>
                      <a:r>
                        <a:rPr lang="en-US" sz="1100" b="1" dirty="0">
                          <a:effectLst/>
                          <a:latin typeface="Calibri"/>
                          <a:ea typeface="Calibri"/>
                          <a:cs typeface="Arial"/>
                        </a:rPr>
                        <a:t>3-Cost of Materials and Labor</a:t>
                      </a:r>
                      <a:r>
                        <a:rPr lang="en-US" sz="1100" dirty="0">
                          <a:effectLst/>
                          <a:latin typeface="Calibri"/>
                          <a:ea typeface="Calibri"/>
                          <a:cs typeface="Arial"/>
                        </a:rPr>
                        <a:t>: Inflation in material costs (especially for imported goods) and rising labor costs could impact project profitability. The company may need to balance between competitive pricing and maintaining quality.</a:t>
                      </a:r>
                    </a:p>
                  </a:txBody>
                  <a:tcPr marL="68580" marR="68580" marT="0" marB="0"/>
                </a:tc>
                <a:tc>
                  <a:txBody>
                    <a:bodyPr/>
                    <a:lstStyle/>
                    <a:p>
                      <a:pPr marL="0" marR="0" algn="l" rtl="0">
                        <a:lnSpc>
                          <a:spcPct val="115000"/>
                        </a:lnSpc>
                        <a:spcBef>
                          <a:spcPts val="0"/>
                        </a:spcBef>
                        <a:spcAft>
                          <a:spcPts val="0"/>
                        </a:spcAft>
                      </a:pPr>
                      <a:r>
                        <a:rPr lang="en-US" sz="1400" b="1" dirty="0">
                          <a:effectLst/>
                          <a:latin typeface="Calibri"/>
                          <a:ea typeface="Calibri"/>
                          <a:cs typeface="Arial"/>
                        </a:rPr>
                        <a:t>1-</a:t>
                      </a:r>
                      <a:r>
                        <a:rPr lang="en-US" sz="1100" b="1" dirty="0">
                          <a:effectLst/>
                          <a:latin typeface="Calibri"/>
                          <a:ea typeface="Calibri"/>
                          <a:cs typeface="Arial"/>
                        </a:rPr>
                        <a:t>Cultural Preferences</a:t>
                      </a:r>
                      <a:r>
                        <a:rPr lang="en-US" sz="1100" dirty="0">
                          <a:effectLst/>
                          <a:latin typeface="Calibri"/>
                          <a:ea typeface="Calibri"/>
                          <a:cs typeface="Arial"/>
                        </a:rPr>
                        <a:t>: residents of new mina  have strong cultural preferences for specific interior design styles, including a mix of traditional and modern elements. The company must understand and cater to these preferences to appeal to the local market.</a:t>
                      </a:r>
                    </a:p>
                    <a:p>
                      <a:pPr marL="0" marR="0" algn="l" rtl="0">
                        <a:lnSpc>
                          <a:spcPct val="115000"/>
                        </a:lnSpc>
                        <a:spcBef>
                          <a:spcPts val="0"/>
                        </a:spcBef>
                        <a:spcAft>
                          <a:spcPts val="0"/>
                        </a:spcAft>
                      </a:pPr>
                      <a:r>
                        <a:rPr lang="en-US" sz="1400" b="1" dirty="0">
                          <a:effectLst/>
                          <a:latin typeface="Calibri"/>
                          <a:ea typeface="Calibri"/>
                          <a:cs typeface="Arial"/>
                        </a:rPr>
                        <a:t> </a:t>
                      </a:r>
                      <a:endParaRPr lang="en-US" sz="1100" dirty="0">
                        <a:effectLst/>
                        <a:latin typeface="Calibri"/>
                        <a:ea typeface="Calibri"/>
                        <a:cs typeface="Arial"/>
                      </a:endParaRPr>
                    </a:p>
                    <a:p>
                      <a:pPr marL="0" marR="0" algn="l" rtl="0">
                        <a:lnSpc>
                          <a:spcPct val="115000"/>
                        </a:lnSpc>
                        <a:spcBef>
                          <a:spcPts val="0"/>
                        </a:spcBef>
                        <a:spcAft>
                          <a:spcPts val="0"/>
                        </a:spcAft>
                      </a:pPr>
                      <a:r>
                        <a:rPr lang="en-US" sz="1400" b="1" dirty="0">
                          <a:effectLst/>
                          <a:latin typeface="Calibri"/>
                          <a:ea typeface="Calibri"/>
                          <a:cs typeface="Arial"/>
                        </a:rPr>
                        <a:t>2-</a:t>
                      </a:r>
                      <a:r>
                        <a:rPr lang="en-US" sz="1100" b="1" dirty="0">
                          <a:effectLst/>
                          <a:latin typeface="Calibri"/>
                          <a:ea typeface="Calibri"/>
                          <a:cs typeface="Arial"/>
                        </a:rPr>
                        <a:t>Lifestyle Changes</a:t>
                      </a:r>
                      <a:r>
                        <a:rPr lang="en-US" sz="1100" dirty="0">
                          <a:effectLst/>
                          <a:latin typeface="Calibri"/>
                          <a:ea typeface="Calibri"/>
                          <a:cs typeface="Arial"/>
                        </a:rPr>
                        <a:t>: Recent trends  lifestyle changes have increased demand for home office designs, renovations for home-based activities, and personalized living spaces. This could open new market opportunities for the company.</a:t>
                      </a:r>
                    </a:p>
                    <a:p>
                      <a:pPr marL="0" marR="0" algn="l" rtl="0">
                        <a:lnSpc>
                          <a:spcPct val="115000"/>
                        </a:lnSpc>
                        <a:spcBef>
                          <a:spcPts val="0"/>
                        </a:spcBef>
                        <a:spcAft>
                          <a:spcPts val="0"/>
                        </a:spcAft>
                      </a:pPr>
                      <a:r>
                        <a:rPr lang="en-US" sz="1400" b="1" dirty="0">
                          <a:effectLst/>
                          <a:latin typeface="Calibri"/>
                          <a:ea typeface="Calibri"/>
                          <a:cs typeface="Arial"/>
                        </a:rPr>
                        <a:t> </a:t>
                      </a:r>
                      <a:endParaRPr lang="en-US" sz="1100" dirty="0">
                        <a:effectLst/>
                        <a:latin typeface="Calibri"/>
                        <a:ea typeface="Calibri"/>
                        <a:cs typeface="Arial"/>
                      </a:endParaRPr>
                    </a:p>
                    <a:p>
                      <a:pPr marL="0" marR="0" algn="l" rtl="0">
                        <a:lnSpc>
                          <a:spcPct val="115000"/>
                        </a:lnSpc>
                        <a:spcBef>
                          <a:spcPts val="0"/>
                        </a:spcBef>
                        <a:spcAft>
                          <a:spcPts val="0"/>
                        </a:spcAft>
                      </a:pPr>
                      <a:r>
                        <a:rPr lang="en-US" sz="1400" b="1" dirty="0">
                          <a:effectLst/>
                          <a:latin typeface="Calibri"/>
                          <a:ea typeface="Calibri"/>
                          <a:cs typeface="Arial"/>
                        </a:rPr>
                        <a:t>3-</a:t>
                      </a:r>
                      <a:r>
                        <a:rPr lang="en-US" sz="1100" dirty="0">
                          <a:effectLst/>
                          <a:latin typeface="Calibri"/>
                          <a:ea typeface="Calibri"/>
                          <a:cs typeface="Arial"/>
                        </a:rPr>
                        <a:t>New </a:t>
                      </a:r>
                      <a:r>
                        <a:rPr lang="en-US" sz="1100" dirty="0" err="1">
                          <a:effectLst/>
                          <a:latin typeface="Calibri"/>
                          <a:ea typeface="Calibri"/>
                          <a:cs typeface="Arial"/>
                        </a:rPr>
                        <a:t>minya</a:t>
                      </a:r>
                      <a:r>
                        <a:rPr lang="en-US" sz="1100" dirty="0">
                          <a:effectLst/>
                          <a:latin typeface="Calibri"/>
                          <a:ea typeface="Calibri"/>
                          <a:cs typeface="Arial"/>
                        </a:rPr>
                        <a:t>  urban areas are expanding rapidly, with an increasing population. This urbanization trend presents opportunities for the company to serve a growing client base in city dwellings and new residential developments.</a:t>
                      </a:r>
                    </a:p>
                    <a:p>
                      <a:pPr marL="0" marR="0" algn="l" rtl="0">
                        <a:lnSpc>
                          <a:spcPct val="115000"/>
                        </a:lnSpc>
                        <a:spcBef>
                          <a:spcPts val="0"/>
                        </a:spcBef>
                        <a:spcAft>
                          <a:spcPts val="0"/>
                        </a:spcAft>
                      </a:pPr>
                      <a:r>
                        <a:rPr lang="en-US" sz="1400" b="1" dirty="0">
                          <a:effectLst/>
                          <a:latin typeface="Calibri"/>
                          <a:ea typeface="Calibri"/>
                          <a:cs typeface="Arial"/>
                        </a:rPr>
                        <a:t>4-</a:t>
                      </a:r>
                      <a:r>
                        <a:rPr lang="en-US" sz="1100" b="1" dirty="0">
                          <a:effectLst/>
                          <a:latin typeface="Calibri"/>
                          <a:ea typeface="Calibri"/>
                          <a:cs typeface="Arial"/>
                        </a:rPr>
                        <a:t>Consumer Behavior</a:t>
                      </a:r>
                      <a:r>
                        <a:rPr lang="en-US" sz="1100" dirty="0">
                          <a:effectLst/>
                          <a:latin typeface="Calibri"/>
                          <a:ea typeface="Calibri"/>
                          <a:cs typeface="Arial"/>
                        </a:rPr>
                        <a:t>: Egyptians are increasingly influenced by global design trends seen on social media platforms like </a:t>
                      </a:r>
                      <a:r>
                        <a:rPr lang="en-US" sz="1100" dirty="0" err="1">
                          <a:effectLst/>
                          <a:latin typeface="Calibri"/>
                          <a:ea typeface="Calibri"/>
                          <a:cs typeface="Arial"/>
                        </a:rPr>
                        <a:t>Instagram</a:t>
                      </a:r>
                      <a:r>
                        <a:rPr lang="en-US" sz="1100" dirty="0">
                          <a:effectLst/>
                          <a:latin typeface="Calibri"/>
                          <a:ea typeface="Calibri"/>
                          <a:cs typeface="Arial"/>
                        </a:rPr>
                        <a:t>, </a:t>
                      </a:r>
                      <a:r>
                        <a:rPr lang="en-US" sz="1100" dirty="0" err="1">
                          <a:effectLst/>
                          <a:latin typeface="Calibri"/>
                          <a:ea typeface="Calibri"/>
                          <a:cs typeface="Arial"/>
                        </a:rPr>
                        <a:t>Pinterest</a:t>
                      </a:r>
                      <a:r>
                        <a:rPr lang="en-US" sz="1100" dirty="0">
                          <a:effectLst/>
                          <a:latin typeface="Calibri"/>
                          <a:ea typeface="Calibri"/>
                          <a:cs typeface="Arial"/>
                        </a:rPr>
                        <a:t>, and </a:t>
                      </a:r>
                      <a:r>
                        <a:rPr lang="en-US" sz="1100" dirty="0" err="1">
                          <a:effectLst/>
                          <a:latin typeface="Calibri"/>
                          <a:ea typeface="Calibri"/>
                          <a:cs typeface="Arial"/>
                        </a:rPr>
                        <a:t>TikTok</a:t>
                      </a:r>
                      <a:r>
                        <a:rPr lang="en-US" sz="1100" dirty="0">
                          <a:effectLst/>
                          <a:latin typeface="Calibri"/>
                          <a:ea typeface="Calibri"/>
                          <a:cs typeface="Arial"/>
                        </a:rPr>
                        <a:t>. This presents an opportunity for the company to showcase its work online to attract a wider audience, especially younger, trend-conscious consumers.</a:t>
                      </a:r>
                    </a:p>
                  </a:txBody>
                  <a:tcPr marL="68580" marR="68580" marT="0" marB="0"/>
                </a:tc>
                <a:tc>
                  <a:txBody>
                    <a:bodyPr/>
                    <a:lstStyle/>
                    <a:p>
                      <a:pPr marL="342900" marR="0" lvl="0" indent="-342900" algn="l" rtl="0">
                        <a:lnSpc>
                          <a:spcPct val="115000"/>
                        </a:lnSpc>
                        <a:spcBef>
                          <a:spcPts val="0"/>
                        </a:spcBef>
                        <a:spcAft>
                          <a:spcPts val="0"/>
                        </a:spcAft>
                        <a:buFont typeface="+mj-lt"/>
                        <a:buAutoNum type="arabicPeriod"/>
                      </a:pPr>
                      <a:r>
                        <a:rPr lang="en-US" sz="1100" dirty="0">
                          <a:effectLst/>
                          <a:latin typeface="Calibri"/>
                          <a:ea typeface="Calibri"/>
                          <a:cs typeface="Arial"/>
                        </a:rPr>
                        <a:t>Interior design companies in are increasingly relying on advanced tools like 3D modeling, virtual reality (VR), and augmented reality (AR) to showcase designs to clients. Investing in such tools could set the company apart from competitors by offering immersive experiences.</a:t>
                      </a:r>
                    </a:p>
                    <a:p>
                      <a:pPr marL="342900" marR="0" lvl="0" indent="-342900" algn="l" rtl="0">
                        <a:lnSpc>
                          <a:spcPct val="115000"/>
                        </a:lnSpc>
                        <a:spcBef>
                          <a:spcPts val="0"/>
                        </a:spcBef>
                        <a:spcAft>
                          <a:spcPts val="0"/>
                        </a:spcAft>
                        <a:buFont typeface="+mj-lt"/>
                        <a:buAutoNum type="arabicPeriod"/>
                      </a:pPr>
                      <a:r>
                        <a:rPr lang="en-US" sz="1100" b="1" dirty="0">
                          <a:effectLst/>
                          <a:latin typeface="Calibri"/>
                          <a:ea typeface="Calibri"/>
                          <a:cs typeface="Arial"/>
                        </a:rPr>
                        <a:t>E-commerce and Online Presence</a:t>
                      </a:r>
                      <a:r>
                        <a:rPr lang="en-US" sz="1100" dirty="0">
                          <a:effectLst/>
                          <a:latin typeface="Calibri"/>
                          <a:ea typeface="Calibri"/>
                          <a:cs typeface="Arial"/>
                        </a:rPr>
                        <a:t>: Having a strong online presence is critical for gaining visibility. Leveraging social media marketing, websites, and online portfolios can help attract clients. Additionally, offering online consultations can appeal to tech-savvy customers.</a:t>
                      </a:r>
                    </a:p>
                    <a:p>
                      <a:pPr marL="342900" marR="0" lvl="0" indent="-342900" algn="l" rtl="0">
                        <a:lnSpc>
                          <a:spcPct val="115000"/>
                        </a:lnSpc>
                        <a:spcBef>
                          <a:spcPts val="0"/>
                        </a:spcBef>
                        <a:spcAft>
                          <a:spcPts val="0"/>
                        </a:spcAft>
                        <a:buFont typeface="+mj-lt"/>
                        <a:buAutoNum type="arabicPeriod"/>
                      </a:pPr>
                      <a:r>
                        <a:rPr lang="en-US" sz="1100" dirty="0">
                          <a:effectLst/>
                          <a:latin typeface="Calibri"/>
                          <a:ea typeface="Calibri"/>
                          <a:cs typeface="Arial"/>
                        </a:rPr>
                        <a:t>Utilizing project management software and digital platforms to streamline project timelines, communicate with clients, and track costs could increase efficiency and client satisfaction.</a:t>
                      </a:r>
                    </a:p>
                    <a:p>
                      <a:pPr marL="342900" marR="0" lvl="0" indent="-342900" algn="l" rtl="0">
                        <a:lnSpc>
                          <a:spcPct val="115000"/>
                        </a:lnSpc>
                        <a:spcBef>
                          <a:spcPts val="0"/>
                        </a:spcBef>
                        <a:spcAft>
                          <a:spcPts val="0"/>
                        </a:spcAft>
                        <a:buFont typeface="+mj-lt"/>
                        <a:buAutoNum type="arabicPeriod"/>
                      </a:pPr>
                      <a:r>
                        <a:rPr lang="en-US" sz="1100" dirty="0">
                          <a:effectLst/>
                          <a:latin typeface="Calibri"/>
                          <a:ea typeface="Calibri"/>
                          <a:cs typeface="Arial"/>
                        </a:rPr>
                        <a:t>There's growing interest in eco-friendly design and sustainable materials. The company could explore offering green design solutions, energy-efficient interiors, and smart home integration as part of its services, aligning with global trends and environmental consciousness.</a:t>
                      </a:r>
                    </a:p>
                  </a:txBody>
                  <a:tcPr marL="68580" marR="68580" marT="0" marB="0"/>
                </a:tc>
              </a:tr>
            </a:tbl>
          </a:graphicData>
        </a:graphic>
      </p:graphicFrame>
    </p:spTree>
    <p:extLst>
      <p:ext uri="{BB962C8B-B14F-4D97-AF65-F5344CB8AC3E}">
        <p14:creationId xmlns:p14="http://schemas.microsoft.com/office/powerpoint/2010/main" val="635265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Market analysis: </a:t>
            </a:r>
            <a:r>
              <a:rPr lang="en-US" dirty="0" err="1" smtClean="0"/>
              <a:t>Swot</a:t>
            </a:r>
            <a:r>
              <a:rPr lang="en-US" dirty="0" smtClean="0"/>
              <a:t> analysis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60216610"/>
              </p:ext>
            </p:extLst>
          </p:nvPr>
        </p:nvGraphicFramePr>
        <p:xfrm>
          <a:off x="152397" y="1295401"/>
          <a:ext cx="8763002" cy="5105398"/>
        </p:xfrm>
        <a:graphic>
          <a:graphicData uri="http://schemas.openxmlformats.org/drawingml/2006/table">
            <a:tbl>
              <a:tblPr firstRow="1" firstCol="1" bandRow="1">
                <a:tableStyleId>{2D5ABB26-0587-4C30-8999-92F81FD0307C}</a:tableStyleId>
              </a:tblPr>
              <a:tblGrid>
                <a:gridCol w="4381501"/>
                <a:gridCol w="4381501"/>
              </a:tblGrid>
              <a:tr h="234214">
                <a:tc>
                  <a:txBody>
                    <a:bodyPr/>
                    <a:lstStyle/>
                    <a:p>
                      <a:pPr marL="0" marR="0" algn="l" rtl="0">
                        <a:lnSpc>
                          <a:spcPct val="115000"/>
                        </a:lnSpc>
                        <a:spcBef>
                          <a:spcPts val="0"/>
                        </a:spcBef>
                        <a:spcAft>
                          <a:spcPts val="0"/>
                        </a:spcAft>
                      </a:pPr>
                      <a:r>
                        <a:rPr lang="en-US" sz="1200" dirty="0">
                          <a:effectLst/>
                        </a:rPr>
                        <a:t>Strength</a:t>
                      </a:r>
                      <a:endParaRPr lang="en-US" sz="700" dirty="0">
                        <a:effectLst/>
                        <a:latin typeface="Calibri"/>
                        <a:ea typeface="Calibri"/>
                        <a:cs typeface="Arial"/>
                      </a:endParaRPr>
                    </a:p>
                  </a:txBody>
                  <a:tcPr marL="40996" marR="40996" marT="0" marB="0"/>
                </a:tc>
                <a:tc>
                  <a:txBody>
                    <a:bodyPr/>
                    <a:lstStyle/>
                    <a:p>
                      <a:pPr marL="0" marR="0" algn="l" rtl="0">
                        <a:lnSpc>
                          <a:spcPct val="115000"/>
                        </a:lnSpc>
                        <a:spcBef>
                          <a:spcPts val="0"/>
                        </a:spcBef>
                        <a:spcAft>
                          <a:spcPts val="0"/>
                        </a:spcAft>
                      </a:pPr>
                      <a:r>
                        <a:rPr lang="en-US" sz="1200">
                          <a:effectLst/>
                        </a:rPr>
                        <a:t>Weakness</a:t>
                      </a:r>
                      <a:endParaRPr lang="en-US" sz="700">
                        <a:effectLst/>
                        <a:latin typeface="Calibri"/>
                        <a:ea typeface="Calibri"/>
                        <a:cs typeface="Arial"/>
                      </a:endParaRPr>
                    </a:p>
                  </a:txBody>
                  <a:tcPr marL="40996" marR="40996" marT="0" marB="0"/>
                </a:tc>
              </a:tr>
              <a:tr h="2295301">
                <a:tc>
                  <a:txBody>
                    <a:bodyPr/>
                    <a:lstStyle/>
                    <a:p>
                      <a:pPr marL="0" marR="0" algn="l" rtl="0">
                        <a:lnSpc>
                          <a:spcPct val="115000"/>
                        </a:lnSpc>
                        <a:spcBef>
                          <a:spcPts val="0"/>
                        </a:spcBef>
                        <a:spcAft>
                          <a:spcPts val="0"/>
                        </a:spcAft>
                      </a:pPr>
                      <a:r>
                        <a:rPr lang="en-US" sz="800" dirty="0">
                          <a:effectLst/>
                        </a:rPr>
                        <a:t>1-however the company is new to the market, it accomplished multiple projects that showcase its capability to the potential clients. Successful portfolio.</a:t>
                      </a:r>
                      <a:endParaRPr lang="en-US" sz="700" dirty="0">
                        <a:effectLst/>
                      </a:endParaRPr>
                    </a:p>
                    <a:p>
                      <a:pPr marL="0" marR="0" algn="l" rtl="0">
                        <a:lnSpc>
                          <a:spcPct val="115000"/>
                        </a:lnSpc>
                        <a:spcBef>
                          <a:spcPts val="0"/>
                        </a:spcBef>
                        <a:spcAft>
                          <a:spcPts val="0"/>
                        </a:spcAft>
                      </a:pPr>
                      <a:r>
                        <a:rPr lang="en-US" sz="800" dirty="0">
                          <a:effectLst/>
                        </a:rPr>
                        <a:t>2-the skills and </a:t>
                      </a:r>
                      <a:r>
                        <a:rPr lang="en-US" sz="800" dirty="0" err="1">
                          <a:effectLst/>
                        </a:rPr>
                        <a:t>potenials</a:t>
                      </a:r>
                      <a:r>
                        <a:rPr lang="en-US" sz="800" dirty="0">
                          <a:effectLst/>
                        </a:rPr>
                        <a:t> of the design team is highly creative and proficient.</a:t>
                      </a:r>
                      <a:endParaRPr lang="en-US" sz="700" dirty="0">
                        <a:effectLst/>
                      </a:endParaRPr>
                    </a:p>
                    <a:p>
                      <a:pPr marL="0" marR="0" algn="l" rtl="0">
                        <a:lnSpc>
                          <a:spcPct val="115000"/>
                        </a:lnSpc>
                        <a:spcBef>
                          <a:spcPts val="0"/>
                        </a:spcBef>
                        <a:spcAft>
                          <a:spcPts val="0"/>
                        </a:spcAft>
                      </a:pPr>
                      <a:r>
                        <a:rPr lang="en-US" sz="800" dirty="0">
                          <a:effectLst/>
                        </a:rPr>
                        <a:t>3-Personalised customer services as the company is very focused on each client detail.</a:t>
                      </a:r>
                      <a:endParaRPr lang="en-US" sz="700" dirty="0">
                        <a:effectLst/>
                      </a:endParaRPr>
                    </a:p>
                    <a:p>
                      <a:pPr marL="0" marR="0" algn="l" rtl="0">
                        <a:lnSpc>
                          <a:spcPct val="115000"/>
                        </a:lnSpc>
                        <a:spcBef>
                          <a:spcPts val="0"/>
                        </a:spcBef>
                        <a:spcAft>
                          <a:spcPts val="0"/>
                        </a:spcAft>
                      </a:pPr>
                      <a:r>
                        <a:rPr lang="en-US" sz="800" dirty="0">
                          <a:effectLst/>
                        </a:rPr>
                        <a:t>4-The company offers </a:t>
                      </a:r>
                      <a:r>
                        <a:rPr lang="en-US" sz="800" dirty="0" err="1">
                          <a:effectLst/>
                        </a:rPr>
                        <a:t>competitives</a:t>
                      </a:r>
                      <a:r>
                        <a:rPr lang="en-US" sz="800" dirty="0">
                          <a:effectLst/>
                        </a:rPr>
                        <a:t> pricing to </a:t>
                      </a:r>
                      <a:r>
                        <a:rPr lang="en-US" sz="800" dirty="0" err="1">
                          <a:effectLst/>
                        </a:rPr>
                        <a:t>attaract</a:t>
                      </a:r>
                      <a:r>
                        <a:rPr lang="en-US" sz="800" dirty="0">
                          <a:effectLst/>
                        </a:rPr>
                        <a:t> new customer considering that all projects are cost </a:t>
                      </a:r>
                      <a:r>
                        <a:rPr lang="en-US" sz="800" dirty="0" err="1">
                          <a:effectLst/>
                        </a:rPr>
                        <a:t>effecient</a:t>
                      </a:r>
                      <a:endParaRPr lang="en-US" sz="700" dirty="0">
                        <a:effectLst/>
                        <a:latin typeface="Calibri"/>
                        <a:ea typeface="Calibri"/>
                        <a:cs typeface="Arial"/>
                      </a:endParaRPr>
                    </a:p>
                  </a:txBody>
                  <a:tcPr marL="40996" marR="40996" marT="0" marB="0"/>
                </a:tc>
                <a:tc>
                  <a:txBody>
                    <a:bodyPr/>
                    <a:lstStyle/>
                    <a:p>
                      <a:pPr marL="342900" marR="0" lvl="0" indent="-342900" algn="l" rtl="0">
                        <a:lnSpc>
                          <a:spcPct val="115000"/>
                        </a:lnSpc>
                        <a:spcBef>
                          <a:spcPts val="0"/>
                        </a:spcBef>
                        <a:spcAft>
                          <a:spcPts val="0"/>
                        </a:spcAft>
                        <a:buFont typeface="+mj-lt"/>
                        <a:buAutoNum type="arabicPeriod"/>
                      </a:pPr>
                      <a:r>
                        <a:rPr lang="en-US" sz="800" dirty="0">
                          <a:effectLst/>
                        </a:rPr>
                        <a:t>Limited brand recognition as the company lack strong brand awareness.</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Limited resources either financial or employees.</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Despite the accomplished projects, the high profile clients may look for/ prefer well established company.</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Lack or robust marketing and sales team.</a:t>
                      </a:r>
                      <a:endParaRPr lang="en-US" sz="700" dirty="0">
                        <a:effectLst/>
                        <a:latin typeface="Calibri"/>
                        <a:ea typeface="Calibri"/>
                        <a:cs typeface="Arial"/>
                      </a:endParaRPr>
                    </a:p>
                  </a:txBody>
                  <a:tcPr marL="40996" marR="40996" marT="0" marB="0"/>
                </a:tc>
              </a:tr>
              <a:tr h="234214">
                <a:tc>
                  <a:txBody>
                    <a:bodyPr/>
                    <a:lstStyle/>
                    <a:p>
                      <a:pPr marL="0" marR="0" algn="l" rtl="0">
                        <a:lnSpc>
                          <a:spcPct val="115000"/>
                        </a:lnSpc>
                        <a:spcBef>
                          <a:spcPts val="0"/>
                        </a:spcBef>
                        <a:spcAft>
                          <a:spcPts val="0"/>
                        </a:spcAft>
                      </a:pPr>
                      <a:r>
                        <a:rPr lang="en-US" sz="1200">
                          <a:effectLst/>
                        </a:rPr>
                        <a:t>Opportunities</a:t>
                      </a:r>
                      <a:endParaRPr lang="en-US" sz="700">
                        <a:effectLst/>
                        <a:latin typeface="Calibri"/>
                        <a:ea typeface="Calibri"/>
                        <a:cs typeface="Arial"/>
                      </a:endParaRPr>
                    </a:p>
                  </a:txBody>
                  <a:tcPr marL="40996" marR="40996" marT="0" marB="0"/>
                </a:tc>
                <a:tc>
                  <a:txBody>
                    <a:bodyPr/>
                    <a:lstStyle/>
                    <a:p>
                      <a:pPr marL="0" marR="0" algn="l" rtl="0">
                        <a:lnSpc>
                          <a:spcPct val="115000"/>
                        </a:lnSpc>
                        <a:spcBef>
                          <a:spcPts val="0"/>
                        </a:spcBef>
                        <a:spcAft>
                          <a:spcPts val="0"/>
                        </a:spcAft>
                      </a:pPr>
                      <a:r>
                        <a:rPr lang="en-US" sz="1200" dirty="0">
                          <a:effectLst/>
                        </a:rPr>
                        <a:t>Threats</a:t>
                      </a:r>
                      <a:endParaRPr lang="en-US" sz="700" dirty="0">
                        <a:effectLst/>
                        <a:latin typeface="Calibri"/>
                        <a:ea typeface="Calibri"/>
                        <a:cs typeface="Arial"/>
                      </a:endParaRPr>
                    </a:p>
                  </a:txBody>
                  <a:tcPr marL="40996" marR="40996" marT="0" marB="0"/>
                </a:tc>
              </a:tr>
              <a:tr h="2341669">
                <a:tc>
                  <a:txBody>
                    <a:bodyPr/>
                    <a:lstStyle/>
                    <a:p>
                      <a:pPr marL="342900" marR="0" lvl="0" indent="-342900" algn="l" rtl="0">
                        <a:lnSpc>
                          <a:spcPct val="115000"/>
                        </a:lnSpc>
                        <a:spcBef>
                          <a:spcPts val="0"/>
                        </a:spcBef>
                        <a:spcAft>
                          <a:spcPts val="0"/>
                        </a:spcAft>
                        <a:buFont typeface="+mj-lt"/>
                        <a:buAutoNum type="arabicPeriod"/>
                      </a:pPr>
                      <a:r>
                        <a:rPr lang="en-US" sz="800" dirty="0">
                          <a:effectLst/>
                        </a:rPr>
                        <a:t>Increased interest in home improvements, office redesigns, and personalized spaces create significant market opportunities.</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 Expanding and building strong online presence by reaching more audience and showing case the company portfolio.</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Collaborating with real estate developers to expand business opportunities.</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Targeting niche markets such as luxury interiors and heat resistant.</a:t>
                      </a:r>
                      <a:endParaRPr lang="en-US" sz="700" dirty="0">
                        <a:effectLst/>
                      </a:endParaRPr>
                    </a:p>
                    <a:p>
                      <a:pPr marL="228600" marR="0" algn="l" rtl="0">
                        <a:lnSpc>
                          <a:spcPct val="115000"/>
                        </a:lnSpc>
                        <a:spcBef>
                          <a:spcPts val="0"/>
                        </a:spcBef>
                        <a:spcAft>
                          <a:spcPts val="0"/>
                        </a:spcAft>
                      </a:pPr>
                      <a:r>
                        <a:rPr lang="en-US" sz="800" dirty="0">
                          <a:effectLst/>
                        </a:rPr>
                        <a:t> </a:t>
                      </a:r>
                      <a:endParaRPr lang="en-US" sz="700" dirty="0">
                        <a:effectLst/>
                        <a:latin typeface="Calibri"/>
                        <a:ea typeface="Calibri"/>
                        <a:cs typeface="Arial"/>
                      </a:endParaRPr>
                    </a:p>
                  </a:txBody>
                  <a:tcPr marL="40996" marR="40996" marT="0" marB="0"/>
                </a:tc>
                <a:tc>
                  <a:txBody>
                    <a:bodyPr/>
                    <a:lstStyle/>
                    <a:p>
                      <a:pPr marL="342900" marR="0" lvl="0" indent="-342900" algn="l" rtl="0">
                        <a:lnSpc>
                          <a:spcPct val="115000"/>
                        </a:lnSpc>
                        <a:spcBef>
                          <a:spcPts val="0"/>
                        </a:spcBef>
                        <a:spcAft>
                          <a:spcPts val="0"/>
                        </a:spcAft>
                        <a:buFont typeface="+mj-lt"/>
                        <a:buAutoNum type="arabicPeriod"/>
                      </a:pPr>
                      <a:r>
                        <a:rPr lang="en-US" sz="800" dirty="0">
                          <a:effectLst/>
                        </a:rPr>
                        <a:t>Competing with well established firms with loyal clients and expensive </a:t>
                      </a:r>
                      <a:r>
                        <a:rPr lang="en-US" sz="800" dirty="0" err="1">
                          <a:effectLst/>
                        </a:rPr>
                        <a:t>protfolio</a:t>
                      </a:r>
                      <a:r>
                        <a:rPr lang="en-US" sz="800" dirty="0">
                          <a:effectLst/>
                        </a:rPr>
                        <a:t>.</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Inflation and fluctuation in the Egyptian currency reduced the demand for interior design as </a:t>
                      </a:r>
                      <a:r>
                        <a:rPr lang="en-US" sz="800" dirty="0" err="1">
                          <a:effectLst/>
                        </a:rPr>
                        <a:t>luxurios</a:t>
                      </a:r>
                      <a:r>
                        <a:rPr lang="en-US" sz="800" dirty="0">
                          <a:effectLst/>
                        </a:rPr>
                        <a:t> service.</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Rising the cost of materials may impact the </a:t>
                      </a:r>
                      <a:r>
                        <a:rPr lang="en-US" sz="800" dirty="0" err="1">
                          <a:effectLst/>
                        </a:rPr>
                        <a:t>profability</a:t>
                      </a:r>
                      <a:r>
                        <a:rPr lang="en-US" sz="800" dirty="0">
                          <a:effectLst/>
                        </a:rPr>
                        <a:t> of the projects.</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Difficulty in meeting client expectations.</a:t>
                      </a:r>
                      <a:endParaRPr lang="en-US" sz="700" dirty="0">
                        <a:effectLst/>
                      </a:endParaRPr>
                    </a:p>
                    <a:p>
                      <a:pPr marL="342900" marR="0" lvl="0" indent="-342900" algn="l" rtl="0">
                        <a:lnSpc>
                          <a:spcPct val="115000"/>
                        </a:lnSpc>
                        <a:spcBef>
                          <a:spcPts val="0"/>
                        </a:spcBef>
                        <a:spcAft>
                          <a:spcPts val="0"/>
                        </a:spcAft>
                        <a:buFont typeface="+mj-lt"/>
                        <a:buAutoNum type="arabicPeriod"/>
                      </a:pPr>
                      <a:r>
                        <a:rPr lang="en-US" sz="800" dirty="0">
                          <a:effectLst/>
                        </a:rPr>
                        <a:t>Maintaining the design quality among projects.</a:t>
                      </a:r>
                      <a:endParaRPr lang="en-US" sz="700" dirty="0">
                        <a:effectLst/>
                        <a:latin typeface="Calibri"/>
                        <a:ea typeface="Calibri"/>
                        <a:cs typeface="Arial"/>
                      </a:endParaRPr>
                    </a:p>
                  </a:txBody>
                  <a:tcPr marL="40996" marR="40996" marT="0" marB="0"/>
                </a:tc>
              </a:tr>
            </a:tbl>
          </a:graphicData>
        </a:graphic>
      </p:graphicFrame>
    </p:spTree>
    <p:extLst>
      <p:ext uri="{BB962C8B-B14F-4D97-AF65-F5344CB8AC3E}">
        <p14:creationId xmlns:p14="http://schemas.microsoft.com/office/powerpoint/2010/main" val="1271864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Market analysis: customer analysis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047873994"/>
              </p:ext>
            </p:extLst>
          </p:nvPr>
        </p:nvGraphicFramePr>
        <p:xfrm>
          <a:off x="76200" y="1461646"/>
          <a:ext cx="8915399" cy="5091553"/>
        </p:xfrm>
        <a:graphic>
          <a:graphicData uri="http://schemas.openxmlformats.org/drawingml/2006/table">
            <a:tbl>
              <a:tblPr firstRow="1" firstCol="1" bandRow="1">
                <a:tableStyleId>{2D5ABB26-0587-4C30-8999-92F81FD0307C}</a:tableStyleId>
              </a:tblPr>
              <a:tblGrid>
                <a:gridCol w="1794998"/>
                <a:gridCol w="2268883"/>
                <a:gridCol w="2347088"/>
                <a:gridCol w="2504430"/>
              </a:tblGrid>
              <a:tr h="262118">
                <a:tc>
                  <a:txBody>
                    <a:bodyPr/>
                    <a:lstStyle/>
                    <a:p>
                      <a:pPr marL="0" marR="0" algn="l" rtl="0">
                        <a:lnSpc>
                          <a:spcPct val="115000"/>
                        </a:lnSpc>
                        <a:spcBef>
                          <a:spcPts val="0"/>
                        </a:spcBef>
                        <a:spcAft>
                          <a:spcPts val="0"/>
                        </a:spcAft>
                      </a:pPr>
                      <a:r>
                        <a:rPr lang="en-US" sz="700" dirty="0">
                          <a:effectLst/>
                        </a:rPr>
                        <a:t> </a:t>
                      </a:r>
                      <a:endParaRPr lang="en-US" sz="400" dirty="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700" dirty="0">
                          <a:effectLst/>
                        </a:rPr>
                        <a:t>House owners</a:t>
                      </a:r>
                      <a:endParaRPr lang="en-US" sz="400" dirty="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700">
                          <a:effectLst/>
                        </a:rPr>
                        <a:t>Business owner</a:t>
                      </a:r>
                      <a:endParaRPr lang="en-US" sz="40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700">
                          <a:effectLst/>
                        </a:rPr>
                        <a:t>Real estate developers</a:t>
                      </a:r>
                      <a:endParaRPr lang="en-US" sz="400">
                        <a:effectLst/>
                        <a:latin typeface="Calibri"/>
                        <a:ea typeface="Calibri"/>
                        <a:cs typeface="Arial"/>
                      </a:endParaRPr>
                    </a:p>
                  </a:txBody>
                  <a:tcPr marL="22794" marR="22794" marT="0" marB="0"/>
                </a:tc>
              </a:tr>
              <a:tr h="1353138">
                <a:tc>
                  <a:txBody>
                    <a:bodyPr/>
                    <a:lstStyle/>
                    <a:p>
                      <a:pPr marL="0" marR="0" algn="l" rtl="0">
                        <a:lnSpc>
                          <a:spcPct val="115000"/>
                        </a:lnSpc>
                        <a:spcBef>
                          <a:spcPts val="0"/>
                        </a:spcBef>
                        <a:spcAft>
                          <a:spcPts val="0"/>
                        </a:spcAft>
                      </a:pPr>
                      <a:r>
                        <a:rPr lang="en-US" sz="700">
                          <a:effectLst/>
                        </a:rPr>
                        <a:t>Demographic</a:t>
                      </a:r>
                      <a:endParaRPr lang="en-US" sz="400">
                        <a:effectLst/>
                        <a:latin typeface="Calibri"/>
                        <a:ea typeface="Calibri"/>
                        <a:cs typeface="Arial"/>
                      </a:endParaRPr>
                    </a:p>
                  </a:txBody>
                  <a:tcPr marL="22794" marR="22794" marT="0" marB="0"/>
                </a:tc>
                <a:tc>
                  <a:txBody>
                    <a:bodyPr/>
                    <a:lstStyle/>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  Age: 22-45 years old.</a:t>
                      </a:r>
                    </a:p>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Income: Middle-to-upper class.</a:t>
                      </a:r>
                    </a:p>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Location: </a:t>
                      </a:r>
                      <a:r>
                        <a:rPr lang="en-US" sz="400" dirty="0" err="1">
                          <a:effectLst/>
                        </a:rPr>
                        <a:t>Minya</a:t>
                      </a:r>
                      <a:r>
                        <a:rPr lang="en-US" sz="400" dirty="0">
                          <a:effectLst/>
                        </a:rPr>
                        <a:t> and its governorates.</a:t>
                      </a:r>
                    </a:p>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Family Size: young couples, and families</a:t>
                      </a:r>
                      <a:endParaRPr lang="en-US" sz="400" dirty="0">
                        <a:effectLst/>
                        <a:latin typeface="Calibri"/>
                        <a:ea typeface="Calibri"/>
                        <a:cs typeface="Arial"/>
                      </a:endParaRPr>
                    </a:p>
                  </a:txBody>
                  <a:tcPr marL="22794" marR="22794" marT="0" marB="0"/>
                </a:tc>
                <a:tc>
                  <a:txBody>
                    <a:bodyPr/>
                    <a:lstStyle/>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  Industry: Retail, hospitality, restaurants, cafes, office spaces, etc.</a:t>
                      </a:r>
                    </a:p>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Location: Primarily in </a:t>
                      </a:r>
                      <a:r>
                        <a:rPr lang="en-US" sz="400" dirty="0" err="1">
                          <a:effectLst/>
                        </a:rPr>
                        <a:t>Minya</a:t>
                      </a:r>
                      <a:r>
                        <a:rPr lang="en-US" sz="400" dirty="0">
                          <a:effectLst/>
                        </a:rPr>
                        <a:t> and areas around areas, with a focus on high-traffic business districts.</a:t>
                      </a:r>
                    </a:p>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Size of Business: Small to medium-sized enterprises and emerging brands.</a:t>
                      </a:r>
                      <a:endParaRPr lang="en-US" sz="400" dirty="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400" dirty="0">
                          <a:effectLst/>
                        </a:rPr>
                        <a:t>·  Age: 35-55 years old.</a:t>
                      </a:r>
                    </a:p>
                    <a:p>
                      <a:pPr marL="0" marR="0" algn="l" rtl="0">
                        <a:lnSpc>
                          <a:spcPct val="115000"/>
                        </a:lnSpc>
                        <a:spcBef>
                          <a:spcPts val="0"/>
                        </a:spcBef>
                        <a:spcAft>
                          <a:spcPts val="0"/>
                        </a:spcAft>
                      </a:pPr>
                      <a:r>
                        <a:rPr lang="en-US" sz="400" dirty="0">
                          <a:effectLst/>
                        </a:rPr>
                        <a:t>·  Industry: Real estate, property development (both residential and commercial).</a:t>
                      </a:r>
                    </a:p>
                    <a:p>
                      <a:pPr marL="0" marR="0" algn="l" rtl="0">
                        <a:lnSpc>
                          <a:spcPct val="115000"/>
                        </a:lnSpc>
                        <a:spcBef>
                          <a:spcPts val="0"/>
                        </a:spcBef>
                        <a:spcAft>
                          <a:spcPts val="0"/>
                        </a:spcAft>
                      </a:pPr>
                      <a:r>
                        <a:rPr lang="en-US" sz="400" dirty="0">
                          <a:effectLst/>
                        </a:rPr>
                        <a:t>·  Location: Urban centers and emerging new cities like the New Administrative Capital.</a:t>
                      </a:r>
                    </a:p>
                    <a:p>
                      <a:pPr marL="0" marR="0" algn="l" rtl="0">
                        <a:lnSpc>
                          <a:spcPct val="115000"/>
                        </a:lnSpc>
                        <a:spcBef>
                          <a:spcPts val="0"/>
                        </a:spcBef>
                        <a:spcAft>
                          <a:spcPts val="0"/>
                        </a:spcAft>
                      </a:pPr>
                      <a:r>
                        <a:rPr lang="en-US" sz="400" dirty="0">
                          <a:effectLst/>
                        </a:rPr>
                        <a:t>·  Business Type: Developers working on large-scale projects (e.g., residential buildings, office parks, commercial malls).</a:t>
                      </a:r>
                      <a:endParaRPr lang="en-US" sz="400" dirty="0">
                        <a:effectLst/>
                        <a:latin typeface="Calibri"/>
                        <a:ea typeface="Calibri"/>
                        <a:cs typeface="Arial"/>
                      </a:endParaRPr>
                    </a:p>
                  </a:txBody>
                  <a:tcPr marL="22794" marR="22794" marT="0" marB="0"/>
                </a:tc>
              </a:tr>
              <a:tr h="1824951">
                <a:tc>
                  <a:txBody>
                    <a:bodyPr/>
                    <a:lstStyle/>
                    <a:p>
                      <a:pPr marL="0" marR="0" algn="l" rtl="0">
                        <a:lnSpc>
                          <a:spcPct val="115000"/>
                        </a:lnSpc>
                        <a:spcBef>
                          <a:spcPts val="0"/>
                        </a:spcBef>
                        <a:spcAft>
                          <a:spcPts val="0"/>
                        </a:spcAft>
                      </a:pPr>
                      <a:r>
                        <a:rPr lang="en-US" sz="700">
                          <a:effectLst/>
                        </a:rPr>
                        <a:t>Psychographic</a:t>
                      </a:r>
                      <a:endParaRPr lang="en-US" sz="400">
                        <a:effectLst/>
                        <a:latin typeface="Calibri"/>
                        <a:ea typeface="Calibri"/>
                        <a:cs typeface="Arial"/>
                      </a:endParaRPr>
                    </a:p>
                  </a:txBody>
                  <a:tcPr marL="22794" marR="22794" marT="0" marB="0"/>
                </a:tc>
                <a:tc>
                  <a:txBody>
                    <a:bodyPr/>
                    <a:lstStyle/>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  Lifestyle: Value design, , durability and functionality; follow design trends on social media.</a:t>
                      </a:r>
                    </a:p>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Values: They are looking for spaces that reflect their personality, success, and family lifestyle.</a:t>
                      </a:r>
                    </a:p>
                    <a:p>
                      <a:pPr marL="342900" marR="0" lvl="0" indent="-342900" algn="l" rtl="0">
                        <a:lnSpc>
                          <a:spcPct val="115000"/>
                        </a:lnSpc>
                        <a:spcBef>
                          <a:spcPts val="0"/>
                        </a:spcBef>
                        <a:spcAft>
                          <a:spcPts val="1000"/>
                        </a:spcAft>
                        <a:buSzPts val="1000"/>
                        <a:buFont typeface="Symbol"/>
                        <a:buChar char=""/>
                        <a:tabLst>
                          <a:tab pos="457200" algn="l"/>
                        </a:tabLst>
                      </a:pPr>
                      <a:r>
                        <a:rPr lang="en-US" sz="400" dirty="0">
                          <a:effectLst/>
                        </a:rPr>
                        <a:t>Pain Points: They may feel overwhelmed by design choices and seek expert guidance to bring their vision to life.</a:t>
                      </a:r>
                      <a:endParaRPr lang="en-US" sz="400" dirty="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400" dirty="0">
                          <a:effectLst/>
                        </a:rPr>
                        <a:t>·  Lifestyle: Prioritize customer experiences and brand image, viewing interior design as an integral part of their business identity.</a:t>
                      </a:r>
                    </a:p>
                    <a:p>
                      <a:pPr marL="0" marR="0" algn="l" rtl="0">
                        <a:lnSpc>
                          <a:spcPct val="115000"/>
                        </a:lnSpc>
                        <a:spcBef>
                          <a:spcPts val="0"/>
                        </a:spcBef>
                        <a:spcAft>
                          <a:spcPts val="0"/>
                        </a:spcAft>
                      </a:pPr>
                      <a:r>
                        <a:rPr lang="en-US" sz="400" dirty="0">
                          <a:effectLst/>
                        </a:rPr>
                        <a:t>·  Values: Focus on functionality, brand alignment, and creating spaces that attract customers and reflect their business ethos.</a:t>
                      </a:r>
                    </a:p>
                    <a:p>
                      <a:pPr marL="0" marR="0" algn="l" rtl="0">
                        <a:lnSpc>
                          <a:spcPct val="115000"/>
                        </a:lnSpc>
                        <a:spcBef>
                          <a:spcPts val="0"/>
                        </a:spcBef>
                        <a:spcAft>
                          <a:spcPts val="0"/>
                        </a:spcAft>
                      </a:pPr>
                      <a:r>
                        <a:rPr lang="en-US" sz="400" dirty="0">
                          <a:effectLst/>
                        </a:rPr>
                        <a:t>·  Pain Points: Need quick turnarounds, budget constraints, and high expectations for design impact on customer engagement.</a:t>
                      </a:r>
                      <a:endParaRPr lang="en-US" sz="400" dirty="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400" dirty="0">
                          <a:effectLst/>
                        </a:rPr>
                        <a:t>·  Lifestyle: Profit-oriented, but value high-end, attractive designs that enhance the marketability of their properties.</a:t>
                      </a:r>
                    </a:p>
                    <a:p>
                      <a:pPr marL="0" marR="0" algn="l" rtl="0">
                        <a:lnSpc>
                          <a:spcPct val="115000"/>
                        </a:lnSpc>
                        <a:spcBef>
                          <a:spcPts val="0"/>
                        </a:spcBef>
                        <a:spcAft>
                          <a:spcPts val="0"/>
                        </a:spcAft>
                      </a:pPr>
                      <a:r>
                        <a:rPr lang="en-US" sz="400" dirty="0">
                          <a:effectLst/>
                        </a:rPr>
                        <a:t>·  Values: Quality, efficiency, and the ability to meet buyer/tenant expectations.</a:t>
                      </a:r>
                    </a:p>
                    <a:p>
                      <a:pPr marL="0" marR="0" algn="l" rtl="0">
                        <a:lnSpc>
                          <a:spcPct val="115000"/>
                        </a:lnSpc>
                        <a:spcBef>
                          <a:spcPts val="0"/>
                        </a:spcBef>
                        <a:spcAft>
                          <a:spcPts val="0"/>
                        </a:spcAft>
                      </a:pPr>
                      <a:r>
                        <a:rPr lang="en-US" sz="400" dirty="0">
                          <a:effectLst/>
                        </a:rPr>
                        <a:t>·  Pain Points: Require design solutions that appeal to a broad market, with a strong focus on functionality, aesthetics, and time efficiency.</a:t>
                      </a:r>
                      <a:endParaRPr lang="en-US" sz="400" dirty="0">
                        <a:effectLst/>
                        <a:latin typeface="Calibri"/>
                        <a:ea typeface="Calibri"/>
                        <a:cs typeface="Arial"/>
                      </a:endParaRPr>
                    </a:p>
                  </a:txBody>
                  <a:tcPr marL="22794" marR="22794" marT="0" marB="0"/>
                </a:tc>
              </a:tr>
              <a:tr h="1258168">
                <a:tc>
                  <a:txBody>
                    <a:bodyPr/>
                    <a:lstStyle/>
                    <a:p>
                      <a:pPr marL="0" marR="0" algn="l" rtl="0">
                        <a:lnSpc>
                          <a:spcPct val="115000"/>
                        </a:lnSpc>
                        <a:spcBef>
                          <a:spcPts val="0"/>
                        </a:spcBef>
                        <a:spcAft>
                          <a:spcPts val="0"/>
                        </a:spcAft>
                      </a:pPr>
                      <a:r>
                        <a:rPr lang="en-US" sz="700">
                          <a:effectLst/>
                        </a:rPr>
                        <a:t>Behavioral</a:t>
                      </a:r>
                      <a:endParaRPr lang="en-US" sz="40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400">
                          <a:effectLst/>
                        </a:rPr>
                        <a:t>·  Engagement: Use platforms like Pinterest and Instagram to gather design ideas.</a:t>
                      </a:r>
                    </a:p>
                    <a:p>
                      <a:pPr marL="0" marR="0" algn="l" rtl="0">
                        <a:lnSpc>
                          <a:spcPct val="115000"/>
                        </a:lnSpc>
                        <a:spcBef>
                          <a:spcPts val="0"/>
                        </a:spcBef>
                        <a:spcAft>
                          <a:spcPts val="0"/>
                        </a:spcAft>
                      </a:pPr>
                      <a:r>
                        <a:rPr lang="en-US" sz="400">
                          <a:effectLst/>
                        </a:rPr>
                        <a:t>·  Purchase Intent: Interested in customized, stylish, and functional home designs.</a:t>
                      </a:r>
                    </a:p>
                    <a:p>
                      <a:pPr marL="0" marR="0" algn="l" rtl="0">
                        <a:lnSpc>
                          <a:spcPct val="115000"/>
                        </a:lnSpc>
                        <a:spcBef>
                          <a:spcPts val="0"/>
                        </a:spcBef>
                        <a:spcAft>
                          <a:spcPts val="0"/>
                        </a:spcAft>
                      </a:pPr>
                      <a:r>
                        <a:rPr lang="en-US" sz="400">
                          <a:effectLst/>
                        </a:rPr>
                        <a:t>·  Budget: Varies, but most seek good value for money while balancing style and quality.</a:t>
                      </a:r>
                      <a:endParaRPr lang="en-US" sz="40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400">
                          <a:effectLst/>
                        </a:rPr>
                        <a:t>·  Engagement: Research competitors' spaces and trends; seek solutions that blend aesthetics with practicality.</a:t>
                      </a:r>
                    </a:p>
                    <a:p>
                      <a:pPr marL="0" marR="0" algn="l" rtl="0">
                        <a:lnSpc>
                          <a:spcPct val="115000"/>
                        </a:lnSpc>
                        <a:spcBef>
                          <a:spcPts val="0"/>
                        </a:spcBef>
                        <a:spcAft>
                          <a:spcPts val="0"/>
                        </a:spcAft>
                      </a:pPr>
                      <a:r>
                        <a:rPr lang="en-US" sz="400">
                          <a:effectLst/>
                        </a:rPr>
                        <a:t>·  Purchase Intent: Desire designs that create a competitive edge and enhance customer experience.</a:t>
                      </a:r>
                    </a:p>
                    <a:p>
                      <a:pPr marL="0" marR="0" indent="457200" algn="l" rtl="0">
                        <a:lnSpc>
                          <a:spcPct val="115000"/>
                        </a:lnSpc>
                        <a:spcBef>
                          <a:spcPts val="0"/>
                        </a:spcBef>
                        <a:spcAft>
                          <a:spcPts val="0"/>
                        </a:spcAft>
                      </a:pPr>
                      <a:r>
                        <a:rPr lang="en-US" sz="400">
                          <a:effectLst/>
                        </a:rPr>
                        <a:t>·  Budget: Varies based on the size of the business, but often mid-range with a clear focus on ROI.</a:t>
                      </a:r>
                      <a:endParaRPr lang="en-US" sz="40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400" dirty="0">
                          <a:effectLst/>
                        </a:rPr>
                        <a:t>·  Engagement: Constantly review market trends and competitor developments.</a:t>
                      </a:r>
                    </a:p>
                    <a:p>
                      <a:pPr marL="0" marR="0" algn="l" rtl="0">
                        <a:lnSpc>
                          <a:spcPct val="115000"/>
                        </a:lnSpc>
                        <a:spcBef>
                          <a:spcPts val="0"/>
                        </a:spcBef>
                        <a:spcAft>
                          <a:spcPts val="0"/>
                        </a:spcAft>
                      </a:pPr>
                      <a:r>
                        <a:rPr lang="en-US" sz="400" dirty="0">
                          <a:effectLst/>
                        </a:rPr>
                        <a:t>·  Purchase Intent: Looking for design services that add value to properties and increase sales or rental potential.</a:t>
                      </a:r>
                    </a:p>
                    <a:p>
                      <a:pPr marL="0" marR="0" algn="l" rtl="0">
                        <a:lnSpc>
                          <a:spcPct val="115000"/>
                        </a:lnSpc>
                        <a:spcBef>
                          <a:spcPts val="0"/>
                        </a:spcBef>
                        <a:spcAft>
                          <a:spcPts val="0"/>
                        </a:spcAft>
                      </a:pPr>
                      <a:r>
                        <a:rPr lang="en-US" sz="400" dirty="0">
                          <a:effectLst/>
                        </a:rPr>
                        <a:t>·  Budget: Willing to invest more, as long as there’s a clear return on investment (ROI) and the design aligns with project timelines.</a:t>
                      </a:r>
                      <a:endParaRPr lang="en-US" sz="400" dirty="0">
                        <a:effectLst/>
                        <a:latin typeface="Calibri"/>
                        <a:ea typeface="Calibri"/>
                        <a:cs typeface="Arial"/>
                      </a:endParaRPr>
                    </a:p>
                  </a:txBody>
                  <a:tcPr marL="22794" marR="22794" marT="0" marB="0"/>
                </a:tc>
              </a:tr>
              <a:tr h="393178">
                <a:tc>
                  <a:txBody>
                    <a:bodyPr/>
                    <a:lstStyle/>
                    <a:p>
                      <a:pPr marL="0" marR="0" algn="l" rtl="0">
                        <a:lnSpc>
                          <a:spcPct val="115000"/>
                        </a:lnSpc>
                        <a:spcBef>
                          <a:spcPts val="0"/>
                        </a:spcBef>
                        <a:spcAft>
                          <a:spcPts val="0"/>
                        </a:spcAft>
                      </a:pPr>
                      <a:r>
                        <a:rPr lang="en-US" sz="700">
                          <a:effectLst/>
                        </a:rPr>
                        <a:t>Geographic</a:t>
                      </a:r>
                      <a:endParaRPr lang="en-US" sz="40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700">
                          <a:effectLst/>
                        </a:rPr>
                        <a:t>Minya</a:t>
                      </a:r>
                      <a:endParaRPr lang="en-US" sz="40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700" dirty="0">
                          <a:effectLst/>
                        </a:rPr>
                        <a:t>Location. </a:t>
                      </a:r>
                      <a:r>
                        <a:rPr lang="en-US" sz="700" dirty="0" err="1">
                          <a:effectLst/>
                        </a:rPr>
                        <a:t>Minya</a:t>
                      </a:r>
                      <a:r>
                        <a:rPr lang="en-US" sz="700" dirty="0">
                          <a:effectLst/>
                        </a:rPr>
                        <a:t> density.</a:t>
                      </a:r>
                      <a:endParaRPr lang="en-US" sz="400" dirty="0">
                        <a:effectLst/>
                        <a:latin typeface="Calibri"/>
                        <a:ea typeface="Calibri"/>
                        <a:cs typeface="Arial"/>
                      </a:endParaRPr>
                    </a:p>
                  </a:txBody>
                  <a:tcPr marL="22794" marR="22794" marT="0" marB="0"/>
                </a:tc>
                <a:tc>
                  <a:txBody>
                    <a:bodyPr/>
                    <a:lstStyle/>
                    <a:p>
                      <a:pPr marL="0" marR="0" algn="l" rtl="0">
                        <a:lnSpc>
                          <a:spcPct val="115000"/>
                        </a:lnSpc>
                        <a:spcBef>
                          <a:spcPts val="0"/>
                        </a:spcBef>
                        <a:spcAft>
                          <a:spcPts val="0"/>
                        </a:spcAft>
                      </a:pPr>
                      <a:r>
                        <a:rPr lang="en-US" sz="700" dirty="0">
                          <a:effectLst/>
                        </a:rPr>
                        <a:t> </a:t>
                      </a:r>
                      <a:endParaRPr lang="en-US" sz="400" dirty="0">
                        <a:effectLst/>
                        <a:latin typeface="Calibri"/>
                        <a:ea typeface="Calibri"/>
                        <a:cs typeface="Arial"/>
                      </a:endParaRPr>
                    </a:p>
                  </a:txBody>
                  <a:tcPr marL="22794" marR="22794" marT="0" marB="0"/>
                </a:tc>
              </a:tr>
            </a:tbl>
          </a:graphicData>
        </a:graphic>
      </p:graphicFrame>
    </p:spTree>
    <p:extLst>
      <p:ext uri="{BB962C8B-B14F-4D97-AF65-F5344CB8AC3E}">
        <p14:creationId xmlns:p14="http://schemas.microsoft.com/office/powerpoint/2010/main" val="3038752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targeting</a:t>
            </a:r>
            <a:endParaRPr lang="en-US" dirty="0"/>
          </a:p>
        </p:txBody>
      </p:sp>
      <p:sp>
        <p:nvSpPr>
          <p:cNvPr id="3" name="Content Placeholder 2"/>
          <p:cNvSpPr>
            <a:spLocks noGrp="1"/>
          </p:cNvSpPr>
          <p:nvPr>
            <p:ph idx="1"/>
          </p:nvPr>
        </p:nvSpPr>
        <p:spPr/>
        <p:txBody>
          <a:bodyPr>
            <a:normAutofit fontScale="62500" lnSpcReduction="20000"/>
          </a:bodyPr>
          <a:lstStyle/>
          <a:p>
            <a:r>
              <a:rPr lang="en-US" dirty="0"/>
              <a:t>Targeting strategy:</a:t>
            </a:r>
          </a:p>
          <a:p>
            <a:r>
              <a:rPr lang="en-US" dirty="0"/>
              <a:t>House Owners (Primary Target Market):</a:t>
            </a:r>
            <a:r>
              <a:rPr lang="en-US" b="1" dirty="0"/>
              <a:t> </a:t>
            </a:r>
            <a:endParaRPr lang="en-US" dirty="0"/>
          </a:p>
          <a:p>
            <a:r>
              <a:rPr lang="en-US" b="1" dirty="0"/>
              <a:t>Target Group</a:t>
            </a:r>
            <a:r>
              <a:rPr lang="en-US" dirty="0"/>
              <a:t>:</a:t>
            </a:r>
          </a:p>
          <a:p>
            <a:r>
              <a:rPr lang="en-US" dirty="0"/>
              <a:t>House owners represent the largest and most diverse segment with constant demand for interior design services</a:t>
            </a:r>
          </a:p>
          <a:p>
            <a:pPr lvl="0"/>
            <a:r>
              <a:rPr lang="en-US" b="1" dirty="0"/>
              <a:t>Young professionals</a:t>
            </a:r>
            <a:r>
              <a:rPr lang="en-US" dirty="0"/>
              <a:t>, </a:t>
            </a:r>
            <a:r>
              <a:rPr lang="en-US" b="1" dirty="0"/>
              <a:t>families</a:t>
            </a:r>
            <a:r>
              <a:rPr lang="en-US" dirty="0"/>
              <a:t>, and </a:t>
            </a:r>
            <a:r>
              <a:rPr lang="en-US" b="1" dirty="0"/>
              <a:t>middle-to-upper class homeowners</a:t>
            </a:r>
            <a:r>
              <a:rPr lang="en-US" dirty="0"/>
              <a:t> looking for stylish, functional, and personalized home designs</a:t>
            </a:r>
          </a:p>
          <a:p>
            <a:r>
              <a:rPr lang="en-US" b="1" dirty="0"/>
              <a:t>Focus and pain points.</a:t>
            </a:r>
            <a:r>
              <a:rPr lang="en-US" dirty="0"/>
              <a:t>.</a:t>
            </a:r>
          </a:p>
          <a:p>
            <a:r>
              <a:rPr lang="en-US" dirty="0"/>
              <a:t>·  </a:t>
            </a:r>
            <a:r>
              <a:rPr lang="en-US" b="1" dirty="0"/>
              <a:t>Personalized design solutions</a:t>
            </a:r>
            <a:r>
              <a:rPr lang="en-US" dirty="0"/>
              <a:t>: Offer tailored designs to reflect individual tastes and lifestyles.</a:t>
            </a:r>
          </a:p>
          <a:p>
            <a:r>
              <a:rPr lang="en-US" dirty="0"/>
              <a:t>·  </a:t>
            </a:r>
            <a:r>
              <a:rPr lang="en-US" b="1" dirty="0"/>
              <a:t>Affordability with style</a:t>
            </a:r>
            <a:r>
              <a:rPr lang="en-US" dirty="0"/>
              <a:t>: Position the company as offering high-end, modern designs that are accessible and affordable to a wider audience.</a:t>
            </a:r>
          </a:p>
          <a:p>
            <a:pPr lvl="0"/>
            <a:r>
              <a:rPr lang="en-US" dirty="0"/>
              <a:t>·  </a:t>
            </a:r>
            <a:r>
              <a:rPr lang="en-US" b="1" dirty="0"/>
              <a:t>Social media engagement</a:t>
            </a:r>
            <a:r>
              <a:rPr lang="en-US" dirty="0"/>
              <a:t>: Utilize platforms like </a:t>
            </a:r>
            <a:r>
              <a:rPr lang="en-US" dirty="0" err="1"/>
              <a:t>Instagram</a:t>
            </a:r>
            <a:r>
              <a:rPr lang="en-US" dirty="0"/>
              <a:t> and </a:t>
            </a:r>
            <a:r>
              <a:rPr lang="en-US" dirty="0" err="1"/>
              <a:t>Pinterest</a:t>
            </a:r>
            <a:r>
              <a:rPr lang="en-US" dirty="0"/>
              <a:t> to showcase home design projects, provide tips, and connect with customers seeking inspiration.</a:t>
            </a:r>
          </a:p>
          <a:p>
            <a:endParaRPr lang="en-US" dirty="0"/>
          </a:p>
        </p:txBody>
      </p:sp>
    </p:spTree>
    <p:extLst>
      <p:ext uri="{BB962C8B-B14F-4D97-AF65-F5344CB8AC3E}">
        <p14:creationId xmlns:p14="http://schemas.microsoft.com/office/powerpoint/2010/main" val="4205828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positioning</a:t>
            </a:r>
            <a:endParaRPr lang="en-US" dirty="0"/>
          </a:p>
        </p:txBody>
      </p:sp>
      <p:sp>
        <p:nvSpPr>
          <p:cNvPr id="3" name="Content Placeholder 2"/>
          <p:cNvSpPr>
            <a:spLocks noGrp="1"/>
          </p:cNvSpPr>
          <p:nvPr>
            <p:ph idx="1"/>
          </p:nvPr>
        </p:nvSpPr>
        <p:spPr/>
        <p:txBody>
          <a:bodyPr>
            <a:normAutofit fontScale="70000" lnSpcReduction="20000"/>
          </a:bodyPr>
          <a:lstStyle/>
          <a:p>
            <a:r>
              <a:rPr lang="en-US" i="1" dirty="0"/>
              <a:t>A. Positioning for House Owners</a:t>
            </a:r>
            <a:endParaRPr lang="en-US" b="1" i="1" dirty="0"/>
          </a:p>
          <a:p>
            <a:r>
              <a:rPr lang="en-US" b="1" dirty="0"/>
              <a:t>Positioning Statement</a:t>
            </a:r>
            <a:r>
              <a:rPr lang="en-US" dirty="0"/>
              <a:t>:</a:t>
            </a:r>
            <a:br>
              <a:rPr lang="en-US" dirty="0"/>
            </a:br>
            <a:r>
              <a:rPr lang="en-US" i="1" dirty="0"/>
              <a:t>"We help homeowners transform their spaces into beautiful, functional, and personalized havens that reflect their unique lifestyle and taste. Our affordable luxury designs offer style and comfort without compromising on quality."</a:t>
            </a:r>
            <a:endParaRPr lang="en-US" dirty="0"/>
          </a:p>
          <a:p>
            <a:r>
              <a:rPr lang="en-US" b="1" dirty="0"/>
              <a:t>Key Differentiators</a:t>
            </a:r>
            <a:r>
              <a:rPr lang="en-US" dirty="0"/>
              <a:t>:</a:t>
            </a:r>
          </a:p>
          <a:p>
            <a:pPr lvl="0"/>
            <a:r>
              <a:rPr lang="en-US" b="1" dirty="0"/>
              <a:t>Affordable luxury</a:t>
            </a:r>
            <a:r>
              <a:rPr lang="en-US" dirty="0"/>
              <a:t>: Providing high-quality designs that feel luxurious but are priced to be accessible.</a:t>
            </a:r>
          </a:p>
          <a:p>
            <a:pPr lvl="0"/>
            <a:r>
              <a:rPr lang="en-US" b="1" dirty="0"/>
              <a:t>Personalization</a:t>
            </a:r>
            <a:r>
              <a:rPr lang="en-US" dirty="0"/>
              <a:t>: Each home is tailored to reflect the client’s personality, lifestyle, and aesthetic preferences.</a:t>
            </a:r>
          </a:p>
          <a:p>
            <a:pPr lvl="0"/>
            <a:r>
              <a:rPr lang="en-US" b="1" dirty="0"/>
              <a:t>Stress-free service</a:t>
            </a:r>
            <a:r>
              <a:rPr lang="en-US" dirty="0"/>
              <a:t>: End-to-end project management that takes care of every aspect of the design, so homeowners can relax and enjoy the process.</a:t>
            </a:r>
          </a:p>
          <a:p>
            <a:endParaRPr lang="en-US" dirty="0"/>
          </a:p>
        </p:txBody>
      </p:sp>
    </p:spTree>
    <p:extLst>
      <p:ext uri="{BB962C8B-B14F-4D97-AF65-F5344CB8AC3E}">
        <p14:creationId xmlns:p14="http://schemas.microsoft.com/office/powerpoint/2010/main" val="507618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Competitive edge</a:t>
            </a:r>
            <a:endParaRPr lang="en-US" dirty="0"/>
          </a:p>
        </p:txBody>
      </p:sp>
      <p:sp>
        <p:nvSpPr>
          <p:cNvPr id="3" name="Content Placeholder 2"/>
          <p:cNvSpPr>
            <a:spLocks noGrp="1"/>
          </p:cNvSpPr>
          <p:nvPr>
            <p:ph idx="1"/>
          </p:nvPr>
        </p:nvSpPr>
        <p:spPr/>
        <p:txBody>
          <a:bodyPr>
            <a:normAutofit fontScale="47500" lnSpcReduction="20000"/>
          </a:bodyPr>
          <a:lstStyle/>
          <a:p>
            <a:r>
              <a:rPr lang="en-US" b="1" dirty="0"/>
              <a:t>-Competitive edge </a:t>
            </a:r>
            <a:r>
              <a:rPr lang="en-US" dirty="0"/>
              <a:t>:</a:t>
            </a:r>
          </a:p>
          <a:p>
            <a:pPr lvl="0"/>
            <a:r>
              <a:rPr lang="en-US" b="1" dirty="0"/>
              <a:t>Personalized and culturally integrated designs</a:t>
            </a:r>
            <a:r>
              <a:rPr lang="en-US" dirty="0"/>
              <a:t> that reflect both modern trends and personal preferences.</a:t>
            </a:r>
          </a:p>
          <a:p>
            <a:pPr lvl="0"/>
            <a:r>
              <a:rPr lang="en-US" b="1" dirty="0"/>
              <a:t>High-quality craftsmanship</a:t>
            </a:r>
            <a:r>
              <a:rPr lang="en-US" dirty="0"/>
              <a:t> and a focus on premium materials to create lasting, sophisticated interiors.</a:t>
            </a:r>
          </a:p>
          <a:p>
            <a:pPr lvl="0"/>
            <a:r>
              <a:rPr lang="en-US" b="1" dirty="0"/>
              <a:t>Technology-driven solutions</a:t>
            </a:r>
            <a:r>
              <a:rPr lang="en-US" dirty="0"/>
              <a:t> that offer immersive, visual experiences to clients, making the design process more engaging and transparent.</a:t>
            </a:r>
          </a:p>
          <a:p>
            <a:pPr lvl="0"/>
            <a:r>
              <a:rPr lang="en-US" dirty="0"/>
              <a:t>A </a:t>
            </a:r>
            <a:r>
              <a:rPr lang="en-US" b="1" dirty="0"/>
              <a:t>sustainability-first approach</a:t>
            </a:r>
            <a:r>
              <a:rPr lang="en-US" dirty="0"/>
              <a:t> that caters to the growing demand for eco-friendly designs.</a:t>
            </a:r>
          </a:p>
          <a:p>
            <a:pPr lvl="0"/>
            <a:r>
              <a:rPr lang="en-US" dirty="0"/>
              <a:t>A strong presence on </a:t>
            </a:r>
            <a:r>
              <a:rPr lang="en-US" b="1" dirty="0"/>
              <a:t>social media</a:t>
            </a:r>
            <a:r>
              <a:rPr lang="en-US" dirty="0"/>
              <a:t> and a reputation for </a:t>
            </a:r>
            <a:r>
              <a:rPr lang="en-US" b="1" dirty="0"/>
              <a:t>client-oriented service excellence</a:t>
            </a:r>
            <a:r>
              <a:rPr lang="en-US" dirty="0"/>
              <a:t>.</a:t>
            </a:r>
          </a:p>
          <a:p>
            <a:pPr lvl="0"/>
            <a:r>
              <a:rPr lang="en-US" b="1" dirty="0"/>
              <a:t>Specialization in commercial and real estate design</a:t>
            </a:r>
            <a:r>
              <a:rPr lang="en-US" dirty="0"/>
              <a:t>, positioning the company as a strategic partner for businesses and developers looking for ROI-driven design solutions.</a:t>
            </a:r>
          </a:p>
          <a:p>
            <a:r>
              <a:rPr lang="en-US" b="1" dirty="0"/>
              <a:t>. Scalable Solutions for Various Client Segments</a:t>
            </a:r>
          </a:p>
          <a:p>
            <a:r>
              <a:rPr lang="en-US" b="1" i="1" dirty="0"/>
              <a:t>Adaptable Design Packages</a:t>
            </a:r>
          </a:p>
          <a:p>
            <a:pPr lvl="0"/>
            <a:r>
              <a:rPr lang="en-US" dirty="0"/>
              <a:t>Create </a:t>
            </a:r>
            <a:r>
              <a:rPr lang="en-US" b="1" dirty="0"/>
              <a:t>scalable design packages</a:t>
            </a:r>
            <a:r>
              <a:rPr lang="en-US" dirty="0"/>
              <a:t> that cater to different budget levels, from basic consultations for DIY homeowners to full-service design and execution for premium clients.</a:t>
            </a:r>
          </a:p>
          <a:p>
            <a:r>
              <a:rPr lang="en-US" b="1" i="1" dirty="0"/>
              <a:t>Flexible Payment Plans</a:t>
            </a:r>
          </a:p>
          <a:p>
            <a:pPr lvl="0"/>
            <a:r>
              <a:rPr lang="en-US" dirty="0"/>
              <a:t>Offering </a:t>
            </a:r>
            <a:r>
              <a:rPr lang="en-US" b="1" dirty="0"/>
              <a:t>flexible payment structures</a:t>
            </a:r>
            <a:r>
              <a:rPr lang="en-US" dirty="0"/>
              <a:t> or financing options can make interior design services more accessible to a broader audience, helping the company capture mid-market clients while still catering to high-end projects</a:t>
            </a:r>
          </a:p>
          <a:p>
            <a:endParaRPr lang="en-US" dirty="0"/>
          </a:p>
        </p:txBody>
      </p:sp>
    </p:spTree>
    <p:extLst>
      <p:ext uri="{BB962C8B-B14F-4D97-AF65-F5344CB8AC3E}">
        <p14:creationId xmlns:p14="http://schemas.microsoft.com/office/powerpoint/2010/main" val="2610163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customer analysis: persona</a:t>
            </a:r>
            <a:endParaRPr lang="en-US" dirty="0"/>
          </a:p>
        </p:txBody>
      </p:sp>
      <p:sp>
        <p:nvSpPr>
          <p:cNvPr id="3" name="Content Placeholder 2"/>
          <p:cNvSpPr>
            <a:spLocks noGrp="1"/>
          </p:cNvSpPr>
          <p:nvPr>
            <p:ph idx="1"/>
          </p:nvPr>
        </p:nvSpPr>
        <p:spPr>
          <a:xfrm>
            <a:off x="457200" y="1219200"/>
            <a:ext cx="8229600" cy="5638800"/>
          </a:xfrm>
        </p:spPr>
        <p:txBody>
          <a:bodyPr>
            <a:normAutofit fontScale="25000" lnSpcReduction="20000"/>
          </a:bodyPr>
          <a:lstStyle/>
          <a:p>
            <a:r>
              <a:rPr lang="ar-EG" dirty="0" smtClean="0"/>
              <a:t>مكتب خدمات هندسية</a:t>
            </a:r>
          </a:p>
          <a:p>
            <a:r>
              <a:rPr lang="en-US" dirty="0" smtClean="0"/>
              <a:t>Buyer Persona:</a:t>
            </a:r>
          </a:p>
          <a:p>
            <a:r>
              <a:rPr lang="en-US" dirty="0" smtClean="0"/>
              <a:t>• Name: Sara the Homeowner</a:t>
            </a:r>
          </a:p>
          <a:p>
            <a:r>
              <a:rPr lang="en-US" dirty="0" smtClean="0"/>
              <a:t>• Age: 28-45 years old</a:t>
            </a:r>
          </a:p>
          <a:p>
            <a:r>
              <a:rPr lang="en-US" dirty="0" smtClean="0"/>
              <a:t>• Location: </a:t>
            </a:r>
            <a:r>
              <a:rPr lang="en-US" dirty="0" err="1" smtClean="0"/>
              <a:t>Minya</a:t>
            </a:r>
            <a:r>
              <a:rPr lang="en-US" dirty="0" smtClean="0"/>
              <a:t>, Egypt, and surrounding areas in Upper Egypt</a:t>
            </a:r>
          </a:p>
          <a:p>
            <a:r>
              <a:rPr lang="en-US" dirty="0" smtClean="0"/>
              <a:t>• Interests: Home improvement, interior design, and creating a functional living space</a:t>
            </a:r>
          </a:p>
          <a:p>
            <a:r>
              <a:rPr lang="en-US" dirty="0" smtClean="0"/>
              <a:t>• Language: Arabic</a:t>
            </a:r>
          </a:p>
          <a:p>
            <a:r>
              <a:rPr lang="en-US" dirty="0" smtClean="0"/>
              <a:t>• Gender: Female</a:t>
            </a:r>
          </a:p>
          <a:p>
            <a:r>
              <a:rPr lang="en-US" dirty="0" smtClean="0"/>
              <a:t>• Education: High school diploma or university degree</a:t>
            </a:r>
          </a:p>
          <a:p>
            <a:r>
              <a:rPr lang="en-US" dirty="0" smtClean="0"/>
              <a:t>• Social Status: Married, likely with children</a:t>
            </a:r>
          </a:p>
          <a:p>
            <a:r>
              <a:rPr lang="en-US" dirty="0" smtClean="0"/>
              <a:t>• Income: Middle-income, moderate budget for home-related projects</a:t>
            </a:r>
          </a:p>
          <a:p>
            <a:r>
              <a:rPr lang="en-US" dirty="0" smtClean="0"/>
              <a:t>• Occupation: Teacher </a:t>
            </a:r>
          </a:p>
          <a:p>
            <a:r>
              <a:rPr lang="en-US" dirty="0" smtClean="0"/>
              <a:t>• Websites Visited: Google - Facebook – </a:t>
            </a:r>
            <a:r>
              <a:rPr lang="en-US" dirty="0" err="1" smtClean="0"/>
              <a:t>Instagram</a:t>
            </a:r>
            <a:r>
              <a:rPr lang="en-US" dirty="0" smtClean="0"/>
              <a:t> – </a:t>
            </a:r>
            <a:r>
              <a:rPr lang="en-US" dirty="0" err="1" smtClean="0"/>
              <a:t>Pinterest</a:t>
            </a:r>
            <a:r>
              <a:rPr lang="en-US" dirty="0" smtClean="0"/>
              <a:t> – YouTube</a:t>
            </a:r>
          </a:p>
          <a:p>
            <a:r>
              <a:rPr lang="en-US" dirty="0" smtClean="0"/>
              <a:t>• Obstacles That May Hinder Buying My Service:</a:t>
            </a:r>
          </a:p>
          <a:p>
            <a:r>
              <a:rPr lang="en-US" dirty="0" smtClean="0"/>
              <a:t>1. Budget Constraints</a:t>
            </a:r>
          </a:p>
          <a:p>
            <a:r>
              <a:rPr lang="en-US" dirty="0" smtClean="0"/>
              <a:t>2. Lack of Expertise </a:t>
            </a:r>
          </a:p>
          <a:p>
            <a:r>
              <a:rPr lang="en-US" dirty="0" smtClean="0"/>
              <a:t>3. Overwhelmed by Choices</a:t>
            </a:r>
          </a:p>
          <a:p>
            <a:r>
              <a:rPr lang="en-US" dirty="0" smtClean="0"/>
              <a:t>4. Fear of Low-Quality Work</a:t>
            </a:r>
          </a:p>
          <a:p>
            <a:r>
              <a:rPr lang="en-US" dirty="0" smtClean="0"/>
              <a:t>• Motives to Buy My Service:</a:t>
            </a:r>
          </a:p>
          <a:p>
            <a:r>
              <a:rPr lang="en-US" dirty="0" smtClean="0"/>
              <a:t>1. Quality Assurance: She wants expert services that ensure her home renovations are done correctly </a:t>
            </a:r>
          </a:p>
          <a:p>
            <a:r>
              <a:rPr lang="en-US" dirty="0" smtClean="0"/>
              <a:t>and built to last.</a:t>
            </a:r>
          </a:p>
          <a:p>
            <a:r>
              <a:rPr lang="en-US" dirty="0" smtClean="0"/>
              <a:t>2. Peace of Mind: Knowing that an engineering professional will take care of technical details while she </a:t>
            </a:r>
          </a:p>
          <a:p>
            <a:r>
              <a:rPr lang="en-US" dirty="0" smtClean="0"/>
              <a:t>focuses on design and comfort.</a:t>
            </a:r>
          </a:p>
          <a:p>
            <a:r>
              <a:rPr lang="en-US" dirty="0" smtClean="0"/>
              <a:t>3. Value for Money: Balancing cost-effectiveness with high-quality service to avoid future repairs or </a:t>
            </a:r>
          </a:p>
          <a:p>
            <a:r>
              <a:rPr lang="en-US" dirty="0" smtClean="0"/>
              <a:t>headaches.</a:t>
            </a:r>
          </a:p>
          <a:p>
            <a:r>
              <a:rPr lang="en-US" dirty="0" smtClean="0"/>
              <a:t>4. Aesthetics and Functionality: Ensuring her home is not only structurally sound but also comfortable </a:t>
            </a:r>
          </a:p>
          <a:p>
            <a:r>
              <a:rPr lang="en-US" dirty="0" smtClean="0"/>
              <a:t>and visually appealing for her family.</a:t>
            </a:r>
          </a:p>
          <a:p>
            <a:r>
              <a:rPr lang="en-US" dirty="0" smtClean="0"/>
              <a:t>• Online Behavior:</a:t>
            </a:r>
          </a:p>
          <a:p>
            <a:r>
              <a:rPr lang="en-US" dirty="0" smtClean="0"/>
              <a:t>1. Social Media User: Regularly checks Facebook and </a:t>
            </a:r>
            <a:r>
              <a:rPr lang="en-US" dirty="0" err="1" smtClean="0"/>
              <a:t>Instagram</a:t>
            </a:r>
            <a:r>
              <a:rPr lang="en-US" dirty="0" smtClean="0"/>
              <a:t> for inspiration and local </a:t>
            </a:r>
          </a:p>
          <a:p>
            <a:r>
              <a:rPr lang="en-US" dirty="0" smtClean="0"/>
              <a:t>recommendations.</a:t>
            </a:r>
          </a:p>
          <a:p>
            <a:r>
              <a:rPr lang="en-US" dirty="0" smtClean="0"/>
              <a:t>2. Search-Oriented: Frequently uses Google to search for local services, home improvement advice, and </a:t>
            </a:r>
          </a:p>
          <a:p>
            <a:r>
              <a:rPr lang="en-US" dirty="0" smtClean="0"/>
              <a:t>reviews.</a:t>
            </a:r>
          </a:p>
          <a:p>
            <a:r>
              <a:rPr lang="en-US" dirty="0" smtClean="0"/>
              <a:t>3. Word of Mouth Dependent: Likely to rely on online reviews, ratings, and personal recommendations </a:t>
            </a:r>
          </a:p>
          <a:p>
            <a:r>
              <a:rPr lang="en-US" dirty="0" smtClean="0"/>
              <a:t>from social media groups.</a:t>
            </a:r>
          </a:p>
          <a:p>
            <a:r>
              <a:rPr lang="en-US" dirty="0" smtClean="0"/>
              <a:t>4. Visual Learner: Consumes visual content like before-and-after renovation photos, interior design </a:t>
            </a:r>
          </a:p>
          <a:p>
            <a:r>
              <a:rPr lang="en-US" dirty="0" smtClean="0"/>
              <a:t>posts, and video tutorials.</a:t>
            </a:r>
          </a:p>
          <a:p>
            <a:r>
              <a:rPr lang="en-US" dirty="0" smtClean="0"/>
              <a:t>• Goals That May Achieve via My Service:</a:t>
            </a:r>
          </a:p>
          <a:p>
            <a:r>
              <a:rPr lang="en-US" dirty="0" smtClean="0"/>
              <a:t>1. Improved Home Environment: Creating a more comfortable, functional, and aesthetically pleasing </a:t>
            </a:r>
          </a:p>
          <a:p>
            <a:r>
              <a:rPr lang="en-US" dirty="0" smtClean="0"/>
              <a:t>home.</a:t>
            </a:r>
          </a:p>
          <a:p>
            <a:r>
              <a:rPr lang="en-US" dirty="0" smtClean="0"/>
              <a:t>2. Long-Term Investment: Building or renovating a home that will last for years without needing frequent </a:t>
            </a:r>
          </a:p>
          <a:p>
            <a:r>
              <a:rPr lang="en-US" dirty="0" smtClean="0"/>
              <a:t>repairs or renovations.</a:t>
            </a:r>
          </a:p>
          <a:p>
            <a:r>
              <a:rPr lang="en-US" dirty="0" smtClean="0"/>
              <a:t>3. Hassle-Free Experience: Getting expert help to complete projects without stress or confusion about </a:t>
            </a:r>
          </a:p>
          <a:p>
            <a:r>
              <a:rPr lang="en-US" dirty="0" smtClean="0"/>
              <a:t>technical details.</a:t>
            </a:r>
          </a:p>
          <a:p>
            <a:r>
              <a:rPr lang="en-US" dirty="0" smtClean="0"/>
              <a:t>4. Budget Management: Maximizing the value of her investment by ensuring the job is done right the </a:t>
            </a:r>
          </a:p>
          <a:p>
            <a:r>
              <a:rPr lang="en-US" dirty="0" smtClean="0"/>
              <a:t>first time.</a:t>
            </a:r>
            <a:endParaRPr lang="en-US" dirty="0"/>
          </a:p>
        </p:txBody>
      </p:sp>
    </p:spTree>
    <p:extLst>
      <p:ext uri="{BB962C8B-B14F-4D97-AF65-F5344CB8AC3E}">
        <p14:creationId xmlns:p14="http://schemas.microsoft.com/office/powerpoint/2010/main" val="4266386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526</TotalTime>
  <Words>2619</Words>
  <Application>Microsoft Office PowerPoint</Application>
  <PresentationFormat>On-screen Show (4:3)</PresentationFormat>
  <Paragraphs>326</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PowerPoint Presentation</vt:lpstr>
      <vt:lpstr>Business brief</vt:lpstr>
      <vt:lpstr>Market analysis: Pest analysis</vt:lpstr>
      <vt:lpstr>Market analysis: Swot analysis</vt:lpstr>
      <vt:lpstr>Market analysis: customer analysis</vt:lpstr>
      <vt:lpstr>targeting</vt:lpstr>
      <vt:lpstr>positioning</vt:lpstr>
      <vt:lpstr>Competitive edge</vt:lpstr>
      <vt:lpstr>customer analysis: persona</vt:lpstr>
      <vt:lpstr>Objective</vt:lpstr>
      <vt:lpstr>strategy</vt:lpstr>
      <vt:lpstr>Content calendar</vt:lpstr>
      <vt:lpstr>Content calendar</vt:lpstr>
      <vt:lpstr>Content creation and type of content</vt:lpstr>
      <vt:lpstr>Content creation and type of content</vt:lpstr>
      <vt:lpstr>Content creation and type of content stories</vt:lpstr>
      <vt:lpstr>PowerPoint Presentation</vt:lpstr>
      <vt:lpstr>Content creation and type of content</vt:lpstr>
      <vt:lpstr>Tactics</vt:lpstr>
      <vt:lpstr>Campaign management</vt:lpstr>
      <vt:lpstr>analytics</vt:lpstr>
      <vt:lpstr>suggestions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alraya</dc:creator>
  <cp:lastModifiedBy>alraya</cp:lastModifiedBy>
  <cp:revision>23</cp:revision>
  <dcterms:created xsi:type="dcterms:W3CDTF">2024-10-23T17:53:30Z</dcterms:created>
  <dcterms:modified xsi:type="dcterms:W3CDTF">2024-10-24T11:12:19Z</dcterms:modified>
</cp:coreProperties>
</file>

<file path=docProps/thumbnail.jpeg>
</file>